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71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70" r:id="rId17"/>
  </p:sldIdLst>
  <p:sldSz cx="12192000" cy="6864350"/>
  <p:notesSz cx="12192000" cy="6864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13" autoAdjust="0"/>
    <p:restoredTop sz="99110" autoAdjust="0"/>
  </p:normalViewPr>
  <p:slideViewPr>
    <p:cSldViewPr>
      <p:cViewPr>
        <p:scale>
          <a:sx n="150" d="100"/>
          <a:sy n="150" d="100"/>
        </p:scale>
        <p:origin x="3828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EAB53-EDDC-4D45-8407-C1BE6E3767E6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8838"/>
            <a:ext cx="4114800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3588"/>
            <a:ext cx="9753600" cy="27035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986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986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59B5E-FD07-48F6-B803-F3A15CB0A8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5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59B5E-FD07-48F6-B803-F3A15CB0A8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6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7948"/>
            <a:ext cx="10368598" cy="14415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4036"/>
            <a:ext cx="8538845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8800"/>
            <a:ext cx="530628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8800"/>
            <a:ext cx="5306282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3" y="1523"/>
            <a:ext cx="12192000" cy="913130"/>
          </a:xfrm>
          <a:custGeom>
            <a:avLst/>
            <a:gdLst/>
            <a:ahLst/>
            <a:cxnLst/>
            <a:rect l="l" t="t" r="r" b="b"/>
            <a:pathLst>
              <a:path w="12192000" h="913130">
                <a:moveTo>
                  <a:pt x="0" y="912876"/>
                </a:moveTo>
                <a:lnTo>
                  <a:pt x="12192000" y="912876"/>
                </a:lnTo>
                <a:lnTo>
                  <a:pt x="12192000" y="0"/>
                </a:lnTo>
                <a:lnTo>
                  <a:pt x="0" y="0"/>
                </a:lnTo>
                <a:lnTo>
                  <a:pt x="0" y="912876"/>
                </a:lnTo>
                <a:close/>
              </a:path>
            </a:pathLst>
          </a:custGeom>
          <a:solidFill>
            <a:srgbClr val="616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259191" y="280446"/>
            <a:ext cx="114743" cy="1079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398030" y="274616"/>
            <a:ext cx="20320" cy="114300"/>
          </a:xfrm>
          <a:custGeom>
            <a:avLst/>
            <a:gdLst/>
            <a:ahLst/>
            <a:cxnLst/>
            <a:rect l="l" t="t" r="r" b="b"/>
            <a:pathLst>
              <a:path w="20320" h="114300">
                <a:moveTo>
                  <a:pt x="13499" y="0"/>
                </a:moveTo>
                <a:lnTo>
                  <a:pt x="7719" y="0"/>
                </a:lnTo>
                <a:lnTo>
                  <a:pt x="4829" y="971"/>
                </a:lnTo>
                <a:lnTo>
                  <a:pt x="963" y="4858"/>
                </a:lnTo>
                <a:lnTo>
                  <a:pt x="0" y="7773"/>
                </a:lnTo>
                <a:lnTo>
                  <a:pt x="0" y="13616"/>
                </a:lnTo>
                <a:lnTo>
                  <a:pt x="963" y="15559"/>
                </a:lnTo>
                <a:lnTo>
                  <a:pt x="4829" y="19446"/>
                </a:lnTo>
                <a:lnTo>
                  <a:pt x="7719" y="20418"/>
                </a:lnTo>
                <a:lnTo>
                  <a:pt x="13499" y="20418"/>
                </a:lnTo>
                <a:lnTo>
                  <a:pt x="15426" y="19446"/>
                </a:lnTo>
                <a:lnTo>
                  <a:pt x="19292" y="15559"/>
                </a:lnTo>
                <a:lnTo>
                  <a:pt x="20256" y="13616"/>
                </a:lnTo>
                <a:lnTo>
                  <a:pt x="20256" y="7773"/>
                </a:lnTo>
                <a:lnTo>
                  <a:pt x="19292" y="4858"/>
                </a:lnTo>
                <a:lnTo>
                  <a:pt x="15426" y="971"/>
                </a:lnTo>
                <a:lnTo>
                  <a:pt x="13499" y="0"/>
                </a:lnTo>
                <a:close/>
              </a:path>
              <a:path w="20320" h="114300">
                <a:moveTo>
                  <a:pt x="18316" y="36954"/>
                </a:moveTo>
                <a:lnTo>
                  <a:pt x="963" y="36954"/>
                </a:lnTo>
                <a:lnTo>
                  <a:pt x="963" y="113791"/>
                </a:lnTo>
                <a:lnTo>
                  <a:pt x="18317" y="113791"/>
                </a:lnTo>
                <a:lnTo>
                  <a:pt x="18316" y="369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434677" y="309622"/>
            <a:ext cx="60325" cy="81280"/>
          </a:xfrm>
          <a:custGeom>
            <a:avLst/>
            <a:gdLst/>
            <a:ahLst/>
            <a:cxnLst/>
            <a:rect l="l" t="t" r="r" b="b"/>
            <a:pathLst>
              <a:path w="60325" h="81279">
                <a:moveTo>
                  <a:pt x="48206" y="0"/>
                </a:moveTo>
                <a:lnTo>
                  <a:pt x="11560" y="11675"/>
                </a:lnTo>
                <a:lnTo>
                  <a:pt x="0" y="41826"/>
                </a:lnTo>
                <a:lnTo>
                  <a:pt x="707" y="50199"/>
                </a:lnTo>
                <a:lnTo>
                  <a:pt x="30258" y="80015"/>
                </a:lnTo>
                <a:lnTo>
                  <a:pt x="46279" y="80729"/>
                </a:lnTo>
                <a:lnTo>
                  <a:pt x="53986" y="78784"/>
                </a:lnTo>
                <a:lnTo>
                  <a:pt x="59779" y="75866"/>
                </a:lnTo>
                <a:lnTo>
                  <a:pt x="59779" y="67113"/>
                </a:lnTo>
                <a:lnTo>
                  <a:pt x="34706" y="67113"/>
                </a:lnTo>
                <a:lnTo>
                  <a:pt x="28926" y="64195"/>
                </a:lnTo>
                <a:lnTo>
                  <a:pt x="24096" y="60304"/>
                </a:lnTo>
                <a:lnTo>
                  <a:pt x="20243" y="55441"/>
                </a:lnTo>
                <a:lnTo>
                  <a:pt x="18316" y="48634"/>
                </a:lnTo>
                <a:lnTo>
                  <a:pt x="18372" y="32874"/>
                </a:lnTo>
                <a:lnTo>
                  <a:pt x="20243" y="26263"/>
                </a:lnTo>
                <a:lnTo>
                  <a:pt x="29889" y="16537"/>
                </a:lnTo>
                <a:lnTo>
                  <a:pt x="35669" y="13620"/>
                </a:lnTo>
                <a:lnTo>
                  <a:pt x="59779" y="13620"/>
                </a:lnTo>
                <a:lnTo>
                  <a:pt x="59779" y="3894"/>
                </a:lnTo>
                <a:lnTo>
                  <a:pt x="54949" y="971"/>
                </a:lnTo>
                <a:lnTo>
                  <a:pt x="48206" y="0"/>
                </a:lnTo>
                <a:close/>
              </a:path>
              <a:path w="60325" h="81279">
                <a:moveTo>
                  <a:pt x="59779" y="60304"/>
                </a:moveTo>
                <a:lnTo>
                  <a:pt x="53986" y="64195"/>
                </a:lnTo>
                <a:lnTo>
                  <a:pt x="48206" y="67113"/>
                </a:lnTo>
                <a:lnTo>
                  <a:pt x="59779" y="67113"/>
                </a:lnTo>
                <a:lnTo>
                  <a:pt x="59779" y="60304"/>
                </a:lnTo>
                <a:close/>
              </a:path>
              <a:path w="60325" h="81279">
                <a:moveTo>
                  <a:pt x="59779" y="13620"/>
                </a:moveTo>
                <a:lnTo>
                  <a:pt x="49169" y="13620"/>
                </a:lnTo>
                <a:lnTo>
                  <a:pt x="54950" y="15565"/>
                </a:lnTo>
                <a:lnTo>
                  <a:pt x="59779" y="19455"/>
                </a:lnTo>
                <a:lnTo>
                  <a:pt x="59779" y="13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1511809" y="309622"/>
            <a:ext cx="45720" cy="79375"/>
          </a:xfrm>
          <a:custGeom>
            <a:avLst/>
            <a:gdLst/>
            <a:ahLst/>
            <a:cxnLst/>
            <a:rect l="l" t="t" r="r" b="b"/>
            <a:pathLst>
              <a:path w="45720" h="79375">
                <a:moveTo>
                  <a:pt x="18316" y="1948"/>
                </a:moveTo>
                <a:lnTo>
                  <a:pt x="0" y="1948"/>
                </a:lnTo>
                <a:lnTo>
                  <a:pt x="0" y="78784"/>
                </a:lnTo>
                <a:lnTo>
                  <a:pt x="18316" y="78784"/>
                </a:lnTo>
                <a:lnTo>
                  <a:pt x="18316" y="34045"/>
                </a:lnTo>
                <a:lnTo>
                  <a:pt x="19280" y="27236"/>
                </a:lnTo>
                <a:lnTo>
                  <a:pt x="23133" y="22373"/>
                </a:lnTo>
                <a:lnTo>
                  <a:pt x="26023" y="18482"/>
                </a:lnTo>
                <a:lnTo>
                  <a:pt x="27632" y="17510"/>
                </a:lnTo>
                <a:lnTo>
                  <a:pt x="18316" y="17510"/>
                </a:lnTo>
                <a:lnTo>
                  <a:pt x="18316" y="1948"/>
                </a:lnTo>
                <a:close/>
              </a:path>
              <a:path w="45720" h="79375">
                <a:moveTo>
                  <a:pt x="45316" y="15564"/>
                </a:moveTo>
                <a:lnTo>
                  <a:pt x="39523" y="15564"/>
                </a:lnTo>
                <a:lnTo>
                  <a:pt x="42426" y="16537"/>
                </a:lnTo>
                <a:lnTo>
                  <a:pt x="45316" y="18482"/>
                </a:lnTo>
                <a:lnTo>
                  <a:pt x="45316" y="15564"/>
                </a:lnTo>
                <a:close/>
              </a:path>
              <a:path w="45720" h="79375">
                <a:moveTo>
                  <a:pt x="40486" y="0"/>
                </a:moveTo>
                <a:lnTo>
                  <a:pt x="18316" y="17510"/>
                </a:lnTo>
                <a:lnTo>
                  <a:pt x="27632" y="17510"/>
                </a:lnTo>
                <a:lnTo>
                  <a:pt x="30853" y="15564"/>
                </a:lnTo>
                <a:lnTo>
                  <a:pt x="45316" y="15564"/>
                </a:lnTo>
                <a:lnTo>
                  <a:pt x="45316" y="1948"/>
                </a:lnTo>
                <a:lnTo>
                  <a:pt x="43389" y="971"/>
                </a:lnTo>
                <a:lnTo>
                  <a:pt x="404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564833" y="309622"/>
            <a:ext cx="78105" cy="81280"/>
          </a:xfrm>
          <a:custGeom>
            <a:avLst/>
            <a:gdLst/>
            <a:ahLst/>
            <a:cxnLst/>
            <a:rect l="l" t="t" r="r" b="b"/>
            <a:pathLst>
              <a:path w="78104" h="81279">
                <a:moveTo>
                  <a:pt x="40499" y="0"/>
                </a:moveTo>
                <a:lnTo>
                  <a:pt x="5695" y="16917"/>
                </a:lnTo>
                <a:lnTo>
                  <a:pt x="0" y="40853"/>
                </a:lnTo>
                <a:lnTo>
                  <a:pt x="572" y="49651"/>
                </a:lnTo>
                <a:lnTo>
                  <a:pt x="30269" y="80015"/>
                </a:lnTo>
                <a:lnTo>
                  <a:pt x="38573" y="80729"/>
                </a:lnTo>
                <a:lnTo>
                  <a:pt x="47431" y="80015"/>
                </a:lnTo>
                <a:lnTo>
                  <a:pt x="55203" y="77933"/>
                </a:lnTo>
                <a:lnTo>
                  <a:pt x="61892" y="74574"/>
                </a:lnTo>
                <a:lnTo>
                  <a:pt x="67499" y="70030"/>
                </a:lnTo>
                <a:lnTo>
                  <a:pt x="69802" y="67113"/>
                </a:lnTo>
                <a:lnTo>
                  <a:pt x="32780" y="67113"/>
                </a:lnTo>
                <a:lnTo>
                  <a:pt x="26999" y="64195"/>
                </a:lnTo>
                <a:lnTo>
                  <a:pt x="23146" y="60304"/>
                </a:lnTo>
                <a:lnTo>
                  <a:pt x="19292" y="55441"/>
                </a:lnTo>
                <a:lnTo>
                  <a:pt x="17409" y="48831"/>
                </a:lnTo>
                <a:lnTo>
                  <a:pt x="17409" y="31902"/>
                </a:lnTo>
                <a:lnTo>
                  <a:pt x="19292" y="25290"/>
                </a:lnTo>
                <a:lnTo>
                  <a:pt x="23146" y="21401"/>
                </a:lnTo>
                <a:lnTo>
                  <a:pt x="26999" y="16537"/>
                </a:lnTo>
                <a:lnTo>
                  <a:pt x="32779" y="13620"/>
                </a:lnTo>
                <a:lnTo>
                  <a:pt x="70707" y="13620"/>
                </a:lnTo>
                <a:lnTo>
                  <a:pt x="68462" y="10702"/>
                </a:lnTo>
                <a:lnTo>
                  <a:pt x="62870" y="5747"/>
                </a:lnTo>
                <a:lnTo>
                  <a:pt x="56287" y="2433"/>
                </a:lnTo>
                <a:lnTo>
                  <a:pt x="48801" y="578"/>
                </a:lnTo>
                <a:lnTo>
                  <a:pt x="40499" y="0"/>
                </a:lnTo>
                <a:close/>
              </a:path>
              <a:path w="78104" h="81279">
                <a:moveTo>
                  <a:pt x="70707" y="13620"/>
                </a:moveTo>
                <a:lnTo>
                  <a:pt x="46279" y="13620"/>
                </a:lnTo>
                <a:lnTo>
                  <a:pt x="51109" y="16537"/>
                </a:lnTo>
                <a:lnTo>
                  <a:pt x="54962" y="20428"/>
                </a:lnTo>
                <a:lnTo>
                  <a:pt x="58816" y="25290"/>
                </a:lnTo>
                <a:lnTo>
                  <a:pt x="60687" y="31902"/>
                </a:lnTo>
                <a:lnTo>
                  <a:pt x="60687" y="48831"/>
                </a:lnTo>
                <a:lnTo>
                  <a:pt x="58816" y="55441"/>
                </a:lnTo>
                <a:lnTo>
                  <a:pt x="54963" y="60304"/>
                </a:lnTo>
                <a:lnTo>
                  <a:pt x="51109" y="64195"/>
                </a:lnTo>
                <a:lnTo>
                  <a:pt x="46279" y="67113"/>
                </a:lnTo>
                <a:lnTo>
                  <a:pt x="69802" y="67113"/>
                </a:lnTo>
                <a:lnTo>
                  <a:pt x="72406" y="63815"/>
                </a:lnTo>
                <a:lnTo>
                  <a:pt x="75688" y="56778"/>
                </a:lnTo>
                <a:lnTo>
                  <a:pt x="77524" y="48831"/>
                </a:lnTo>
                <a:lnTo>
                  <a:pt x="78096" y="39880"/>
                </a:lnTo>
                <a:lnTo>
                  <a:pt x="77539" y="30944"/>
                </a:lnTo>
                <a:lnTo>
                  <a:pt x="75808" y="23103"/>
                </a:lnTo>
                <a:lnTo>
                  <a:pt x="72812" y="16355"/>
                </a:lnTo>
                <a:lnTo>
                  <a:pt x="70707" y="13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656429" y="309622"/>
            <a:ext cx="55244" cy="81280"/>
          </a:xfrm>
          <a:custGeom>
            <a:avLst/>
            <a:gdLst/>
            <a:ahLst/>
            <a:cxnLst/>
            <a:rect l="l" t="t" r="r" b="b"/>
            <a:pathLst>
              <a:path w="55245" h="81279">
                <a:moveTo>
                  <a:pt x="0" y="60304"/>
                </a:moveTo>
                <a:lnTo>
                  <a:pt x="0" y="76839"/>
                </a:lnTo>
                <a:lnTo>
                  <a:pt x="6756" y="79756"/>
                </a:lnTo>
                <a:lnTo>
                  <a:pt x="13500" y="80729"/>
                </a:lnTo>
                <a:lnTo>
                  <a:pt x="30853" y="80729"/>
                </a:lnTo>
                <a:lnTo>
                  <a:pt x="38573" y="78784"/>
                </a:lnTo>
                <a:lnTo>
                  <a:pt x="41463" y="76839"/>
                </a:lnTo>
                <a:lnTo>
                  <a:pt x="45316" y="74894"/>
                </a:lnTo>
                <a:lnTo>
                  <a:pt x="48219" y="72948"/>
                </a:lnTo>
                <a:lnTo>
                  <a:pt x="50146" y="71003"/>
                </a:lnTo>
                <a:lnTo>
                  <a:pt x="52073" y="68086"/>
                </a:lnTo>
                <a:lnTo>
                  <a:pt x="13500" y="68086"/>
                </a:lnTo>
                <a:lnTo>
                  <a:pt x="6756" y="65168"/>
                </a:lnTo>
                <a:lnTo>
                  <a:pt x="0" y="60304"/>
                </a:lnTo>
                <a:close/>
              </a:path>
              <a:path w="55245" h="81279">
                <a:moveTo>
                  <a:pt x="38572" y="0"/>
                </a:moveTo>
                <a:lnTo>
                  <a:pt x="963" y="15564"/>
                </a:lnTo>
                <a:lnTo>
                  <a:pt x="0" y="19455"/>
                </a:lnTo>
                <a:lnTo>
                  <a:pt x="0" y="25290"/>
                </a:lnTo>
                <a:lnTo>
                  <a:pt x="963" y="28209"/>
                </a:lnTo>
                <a:lnTo>
                  <a:pt x="1926" y="30154"/>
                </a:lnTo>
                <a:lnTo>
                  <a:pt x="2902" y="33072"/>
                </a:lnTo>
                <a:lnTo>
                  <a:pt x="3866" y="35017"/>
                </a:lnTo>
                <a:lnTo>
                  <a:pt x="5793" y="36962"/>
                </a:lnTo>
                <a:lnTo>
                  <a:pt x="6756" y="38907"/>
                </a:lnTo>
                <a:lnTo>
                  <a:pt x="9646" y="39880"/>
                </a:lnTo>
                <a:lnTo>
                  <a:pt x="11573" y="41826"/>
                </a:lnTo>
                <a:lnTo>
                  <a:pt x="17353" y="43770"/>
                </a:lnTo>
                <a:lnTo>
                  <a:pt x="20256" y="45715"/>
                </a:lnTo>
                <a:lnTo>
                  <a:pt x="23146" y="46688"/>
                </a:lnTo>
                <a:lnTo>
                  <a:pt x="25073" y="47661"/>
                </a:lnTo>
                <a:lnTo>
                  <a:pt x="26999" y="47661"/>
                </a:lnTo>
                <a:lnTo>
                  <a:pt x="32792" y="50579"/>
                </a:lnTo>
                <a:lnTo>
                  <a:pt x="33756" y="51552"/>
                </a:lnTo>
                <a:lnTo>
                  <a:pt x="35682" y="52523"/>
                </a:lnTo>
                <a:lnTo>
                  <a:pt x="36646" y="53496"/>
                </a:lnTo>
                <a:lnTo>
                  <a:pt x="36646" y="55441"/>
                </a:lnTo>
                <a:lnTo>
                  <a:pt x="37609" y="56414"/>
                </a:lnTo>
                <a:lnTo>
                  <a:pt x="37609" y="64195"/>
                </a:lnTo>
                <a:lnTo>
                  <a:pt x="31816" y="68086"/>
                </a:lnTo>
                <a:lnTo>
                  <a:pt x="52073" y="68086"/>
                </a:lnTo>
                <a:lnTo>
                  <a:pt x="53999" y="65168"/>
                </a:lnTo>
                <a:lnTo>
                  <a:pt x="54963" y="61277"/>
                </a:lnTo>
                <a:lnTo>
                  <a:pt x="54963" y="54469"/>
                </a:lnTo>
                <a:lnTo>
                  <a:pt x="53999" y="51552"/>
                </a:lnTo>
                <a:lnTo>
                  <a:pt x="53036" y="49606"/>
                </a:lnTo>
                <a:lnTo>
                  <a:pt x="52072" y="46688"/>
                </a:lnTo>
                <a:lnTo>
                  <a:pt x="51109" y="44743"/>
                </a:lnTo>
                <a:lnTo>
                  <a:pt x="47243" y="40853"/>
                </a:lnTo>
                <a:lnTo>
                  <a:pt x="45316" y="39880"/>
                </a:lnTo>
                <a:lnTo>
                  <a:pt x="42426" y="37935"/>
                </a:lnTo>
                <a:lnTo>
                  <a:pt x="39536" y="36962"/>
                </a:lnTo>
                <a:lnTo>
                  <a:pt x="36646" y="35017"/>
                </a:lnTo>
                <a:lnTo>
                  <a:pt x="30853" y="33072"/>
                </a:lnTo>
                <a:lnTo>
                  <a:pt x="28926" y="32099"/>
                </a:lnTo>
                <a:lnTo>
                  <a:pt x="26999" y="32099"/>
                </a:lnTo>
                <a:lnTo>
                  <a:pt x="23146" y="30154"/>
                </a:lnTo>
                <a:lnTo>
                  <a:pt x="22183" y="29181"/>
                </a:lnTo>
                <a:lnTo>
                  <a:pt x="20256" y="28209"/>
                </a:lnTo>
                <a:lnTo>
                  <a:pt x="18329" y="26263"/>
                </a:lnTo>
                <a:lnTo>
                  <a:pt x="18329" y="25290"/>
                </a:lnTo>
                <a:lnTo>
                  <a:pt x="17353" y="23346"/>
                </a:lnTo>
                <a:lnTo>
                  <a:pt x="17353" y="20428"/>
                </a:lnTo>
                <a:lnTo>
                  <a:pt x="18329" y="19455"/>
                </a:lnTo>
                <a:lnTo>
                  <a:pt x="18329" y="18482"/>
                </a:lnTo>
                <a:lnTo>
                  <a:pt x="21219" y="15564"/>
                </a:lnTo>
                <a:lnTo>
                  <a:pt x="23146" y="14593"/>
                </a:lnTo>
                <a:lnTo>
                  <a:pt x="24109" y="13620"/>
                </a:lnTo>
                <a:lnTo>
                  <a:pt x="26036" y="13620"/>
                </a:lnTo>
                <a:lnTo>
                  <a:pt x="27963" y="12647"/>
                </a:lnTo>
                <a:lnTo>
                  <a:pt x="51109" y="12647"/>
                </a:lnTo>
                <a:lnTo>
                  <a:pt x="51109" y="2921"/>
                </a:lnTo>
                <a:lnTo>
                  <a:pt x="45316" y="971"/>
                </a:lnTo>
                <a:lnTo>
                  <a:pt x="38572" y="0"/>
                </a:lnTo>
                <a:close/>
              </a:path>
              <a:path w="55245" h="81279">
                <a:moveTo>
                  <a:pt x="51109" y="12647"/>
                </a:moveTo>
                <a:lnTo>
                  <a:pt x="39536" y="12647"/>
                </a:lnTo>
                <a:lnTo>
                  <a:pt x="45316" y="14593"/>
                </a:lnTo>
                <a:lnTo>
                  <a:pt x="51109" y="18482"/>
                </a:lnTo>
                <a:lnTo>
                  <a:pt x="51109" y="126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722965" y="309622"/>
            <a:ext cx="79375" cy="81280"/>
          </a:xfrm>
          <a:custGeom>
            <a:avLst/>
            <a:gdLst/>
            <a:ahLst/>
            <a:cxnLst/>
            <a:rect l="l" t="t" r="r" b="b"/>
            <a:pathLst>
              <a:path w="79375" h="81279">
                <a:moveTo>
                  <a:pt x="41450" y="0"/>
                </a:moveTo>
                <a:lnTo>
                  <a:pt x="6508" y="16917"/>
                </a:lnTo>
                <a:lnTo>
                  <a:pt x="0" y="40853"/>
                </a:lnTo>
                <a:lnTo>
                  <a:pt x="707" y="49651"/>
                </a:lnTo>
                <a:lnTo>
                  <a:pt x="30805" y="80015"/>
                </a:lnTo>
                <a:lnTo>
                  <a:pt x="39523" y="80729"/>
                </a:lnTo>
                <a:lnTo>
                  <a:pt x="47842" y="80015"/>
                </a:lnTo>
                <a:lnTo>
                  <a:pt x="55436" y="77933"/>
                </a:lnTo>
                <a:lnTo>
                  <a:pt x="62306" y="74574"/>
                </a:lnTo>
                <a:lnTo>
                  <a:pt x="68450" y="70030"/>
                </a:lnTo>
                <a:lnTo>
                  <a:pt x="70566" y="67113"/>
                </a:lnTo>
                <a:lnTo>
                  <a:pt x="32780" y="67113"/>
                </a:lnTo>
                <a:lnTo>
                  <a:pt x="27963" y="64195"/>
                </a:lnTo>
                <a:lnTo>
                  <a:pt x="24096" y="60304"/>
                </a:lnTo>
                <a:lnTo>
                  <a:pt x="20243" y="55441"/>
                </a:lnTo>
                <a:lnTo>
                  <a:pt x="18372" y="48831"/>
                </a:lnTo>
                <a:lnTo>
                  <a:pt x="18372" y="31902"/>
                </a:lnTo>
                <a:lnTo>
                  <a:pt x="20243" y="25290"/>
                </a:lnTo>
                <a:lnTo>
                  <a:pt x="24096" y="21401"/>
                </a:lnTo>
                <a:lnTo>
                  <a:pt x="27963" y="16537"/>
                </a:lnTo>
                <a:lnTo>
                  <a:pt x="32779" y="13620"/>
                </a:lnTo>
                <a:lnTo>
                  <a:pt x="71452" y="13620"/>
                </a:lnTo>
                <a:lnTo>
                  <a:pt x="69413" y="10702"/>
                </a:lnTo>
                <a:lnTo>
                  <a:pt x="63826" y="5747"/>
                </a:lnTo>
                <a:lnTo>
                  <a:pt x="57242" y="2433"/>
                </a:lnTo>
                <a:lnTo>
                  <a:pt x="49753" y="578"/>
                </a:lnTo>
                <a:lnTo>
                  <a:pt x="41450" y="0"/>
                </a:lnTo>
                <a:close/>
              </a:path>
              <a:path w="79375" h="81279">
                <a:moveTo>
                  <a:pt x="71452" y="13620"/>
                </a:moveTo>
                <a:lnTo>
                  <a:pt x="47243" y="13620"/>
                </a:lnTo>
                <a:lnTo>
                  <a:pt x="52059" y="16537"/>
                </a:lnTo>
                <a:lnTo>
                  <a:pt x="55913" y="20428"/>
                </a:lnTo>
                <a:lnTo>
                  <a:pt x="59779" y="25290"/>
                </a:lnTo>
                <a:lnTo>
                  <a:pt x="60715" y="31902"/>
                </a:lnTo>
                <a:lnTo>
                  <a:pt x="60715" y="48831"/>
                </a:lnTo>
                <a:lnTo>
                  <a:pt x="59779" y="55441"/>
                </a:lnTo>
                <a:lnTo>
                  <a:pt x="55913" y="60304"/>
                </a:lnTo>
                <a:lnTo>
                  <a:pt x="52060" y="64195"/>
                </a:lnTo>
                <a:lnTo>
                  <a:pt x="47243" y="67113"/>
                </a:lnTo>
                <a:lnTo>
                  <a:pt x="70566" y="67113"/>
                </a:lnTo>
                <a:lnTo>
                  <a:pt x="72958" y="63815"/>
                </a:lnTo>
                <a:lnTo>
                  <a:pt x="76288" y="56778"/>
                </a:lnTo>
                <a:lnTo>
                  <a:pt x="78352" y="48831"/>
                </a:lnTo>
                <a:lnTo>
                  <a:pt x="79059" y="39880"/>
                </a:lnTo>
                <a:lnTo>
                  <a:pt x="78367" y="30944"/>
                </a:lnTo>
                <a:lnTo>
                  <a:pt x="76408" y="23103"/>
                </a:lnTo>
                <a:lnTo>
                  <a:pt x="73364" y="16355"/>
                </a:lnTo>
                <a:lnTo>
                  <a:pt x="71452" y="13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812635" y="272673"/>
            <a:ext cx="51435" cy="116205"/>
          </a:xfrm>
          <a:custGeom>
            <a:avLst/>
            <a:gdLst/>
            <a:ahLst/>
            <a:cxnLst/>
            <a:rect l="l" t="t" r="r" b="b"/>
            <a:pathLst>
              <a:path w="51434" h="116204">
                <a:moveTo>
                  <a:pt x="29889" y="52514"/>
                </a:moveTo>
                <a:lnTo>
                  <a:pt x="12536" y="52514"/>
                </a:lnTo>
                <a:lnTo>
                  <a:pt x="12536" y="115734"/>
                </a:lnTo>
                <a:lnTo>
                  <a:pt x="29890" y="115734"/>
                </a:lnTo>
                <a:lnTo>
                  <a:pt x="29889" y="52514"/>
                </a:lnTo>
                <a:close/>
              </a:path>
              <a:path w="51434" h="116204">
                <a:moveTo>
                  <a:pt x="48206" y="38898"/>
                </a:moveTo>
                <a:lnTo>
                  <a:pt x="0" y="38898"/>
                </a:lnTo>
                <a:lnTo>
                  <a:pt x="0" y="52514"/>
                </a:lnTo>
                <a:lnTo>
                  <a:pt x="48206" y="52514"/>
                </a:lnTo>
                <a:lnTo>
                  <a:pt x="48206" y="38898"/>
                </a:lnTo>
                <a:close/>
              </a:path>
              <a:path w="51434" h="116204">
                <a:moveTo>
                  <a:pt x="48206" y="0"/>
                </a:moveTo>
                <a:lnTo>
                  <a:pt x="32779" y="0"/>
                </a:lnTo>
                <a:lnTo>
                  <a:pt x="26023" y="1943"/>
                </a:lnTo>
                <a:lnTo>
                  <a:pt x="21206" y="6801"/>
                </a:lnTo>
                <a:lnTo>
                  <a:pt x="15426" y="11660"/>
                </a:lnTo>
                <a:lnTo>
                  <a:pt x="12536" y="17503"/>
                </a:lnTo>
                <a:lnTo>
                  <a:pt x="12536" y="38898"/>
                </a:lnTo>
                <a:lnTo>
                  <a:pt x="29889" y="38898"/>
                </a:lnTo>
                <a:lnTo>
                  <a:pt x="29889" y="18474"/>
                </a:lnTo>
                <a:lnTo>
                  <a:pt x="34706" y="13616"/>
                </a:lnTo>
                <a:lnTo>
                  <a:pt x="51096" y="13616"/>
                </a:lnTo>
                <a:lnTo>
                  <a:pt x="51096" y="971"/>
                </a:lnTo>
                <a:lnTo>
                  <a:pt x="48206" y="0"/>
                </a:lnTo>
                <a:close/>
              </a:path>
              <a:path w="51434" h="116204">
                <a:moveTo>
                  <a:pt x="51096" y="13616"/>
                </a:moveTo>
                <a:lnTo>
                  <a:pt x="46279" y="13616"/>
                </a:lnTo>
                <a:lnTo>
                  <a:pt x="48206" y="14588"/>
                </a:lnTo>
                <a:lnTo>
                  <a:pt x="51096" y="15559"/>
                </a:lnTo>
                <a:lnTo>
                  <a:pt x="51096" y="136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865658" y="288232"/>
            <a:ext cx="41910" cy="102235"/>
          </a:xfrm>
          <a:custGeom>
            <a:avLst/>
            <a:gdLst/>
            <a:ahLst/>
            <a:cxnLst/>
            <a:rect l="l" t="t" r="r" b="b"/>
            <a:pathLst>
              <a:path w="41909" h="102235">
                <a:moveTo>
                  <a:pt x="29889" y="36954"/>
                </a:moveTo>
                <a:lnTo>
                  <a:pt x="12536" y="36954"/>
                </a:lnTo>
                <a:lnTo>
                  <a:pt x="12536" y="80721"/>
                </a:lnTo>
                <a:lnTo>
                  <a:pt x="13968" y="90220"/>
                </a:lnTo>
                <a:lnTo>
                  <a:pt x="18202" y="96891"/>
                </a:lnTo>
                <a:lnTo>
                  <a:pt x="25146" y="100827"/>
                </a:lnTo>
                <a:lnTo>
                  <a:pt x="34706" y="102119"/>
                </a:lnTo>
                <a:lnTo>
                  <a:pt x="40499" y="102119"/>
                </a:lnTo>
                <a:lnTo>
                  <a:pt x="41901" y="101765"/>
                </a:lnTo>
                <a:lnTo>
                  <a:pt x="41901" y="88503"/>
                </a:lnTo>
                <a:lnTo>
                  <a:pt x="36646" y="88503"/>
                </a:lnTo>
                <a:lnTo>
                  <a:pt x="33743" y="87530"/>
                </a:lnTo>
                <a:lnTo>
                  <a:pt x="31816" y="85585"/>
                </a:lnTo>
                <a:lnTo>
                  <a:pt x="30853" y="83639"/>
                </a:lnTo>
                <a:lnTo>
                  <a:pt x="29890" y="79750"/>
                </a:lnTo>
                <a:lnTo>
                  <a:pt x="29889" y="36954"/>
                </a:lnTo>
                <a:close/>
              </a:path>
              <a:path w="41909" h="102235">
                <a:moveTo>
                  <a:pt x="41901" y="23338"/>
                </a:moveTo>
                <a:lnTo>
                  <a:pt x="0" y="23338"/>
                </a:lnTo>
                <a:lnTo>
                  <a:pt x="0" y="36954"/>
                </a:lnTo>
                <a:lnTo>
                  <a:pt x="41901" y="36954"/>
                </a:lnTo>
                <a:lnTo>
                  <a:pt x="41901" y="23338"/>
                </a:lnTo>
                <a:close/>
              </a:path>
              <a:path w="41909" h="102235">
                <a:moveTo>
                  <a:pt x="29889" y="0"/>
                </a:moveTo>
                <a:lnTo>
                  <a:pt x="12536" y="4858"/>
                </a:lnTo>
                <a:lnTo>
                  <a:pt x="12536" y="23338"/>
                </a:lnTo>
                <a:lnTo>
                  <a:pt x="29889" y="23338"/>
                </a:lnTo>
                <a:lnTo>
                  <a:pt x="29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1001756" y="235713"/>
            <a:ext cx="206339" cy="20472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2988" y="200913"/>
            <a:ext cx="11412372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8800"/>
            <a:ext cx="10978515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83845"/>
            <a:ext cx="3903472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83845"/>
            <a:ext cx="280562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83845"/>
            <a:ext cx="280562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microsoft-teams-5aa4431a-8a3c-4aa5-87a6-b6401abea114?ui=en-US&amp;rs=en-US&amp;ad=U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support.office.com/en-us/article/microsoft-teams-5aa4431a-8a3c-4aa5-87a6-b6401abea114?ui=en-US&amp;rs=en-US&amp;ad=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microsoft-teams-5aa4431a-8a3c-4aa5-87a6-b6401abea114?ui=en-US&amp;rs=en-US&amp;ad=U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hyperlink" Target="https://support.office.com/en-us/article/microsoft-teams-5aa4431a-8a3c-4aa5-87a6-b6401abea114?ui=en-US&amp;rs=en-US&amp;ad=US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office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microsoft-teams-5aa4431a-8a3c-4aa5-87a6-b6401abea114?ui=en-US&amp;rs=en-US&amp;ad=US" TargetMode="External"/><Relationship Id="rId7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office.com/en-us/article/microsoft-teams-5aa4431a-8a3c-4aa5-87a6-b6401abea114?ui=en-US&amp;rs=en-US&amp;ad=U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upport.office.com/en-us/article/microsoft-teams-5aa4431a-8a3c-4aa5-87a6-b6401abea114?ui=en-US&amp;rs=en-US&amp;ad=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office.com/en-us/article/microsoft-teams-5aa4431a-8a3c-4aa5-87a6-b6401abea114?ui=en-US&amp;rs=en-US&amp;ad=US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upport.office.com/en-us/article/microsoft-teams-5aa4431a-8a3c-4aa5-87a6-b6401abea114?ui=en-US&amp;rs=en-US&amp;ad=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upport.office.com/en-us/article/microsoft-teams-5aa4431a-8a3c-4aa5-87a6-b6401abea114?ui=en-US&amp;rs=en-US&amp;ad=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upport.office.com/en-us/article/microsoft-teams-5aa4431a-8a3c-4aa5-87a6-b6401abea114?ui=en-US&amp;rs=en-US&amp;ad=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microsoft-teams-5aa4431a-8a3c-4aa5-87a6-b6401abea114?ui=en-US&amp;rs=en-US&amp;ad=U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n-us/article/microsoft-teams-5aa4431a-8a3c-4aa5-87a6-b6401abea114?ui=en-US&amp;rs=en-US&amp;ad=US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8AE59A-D2AF-4F88-8C78-893C9CAD9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026" y="2648606"/>
            <a:ext cx="7012391" cy="3960974"/>
          </a:xfrm>
          <a:prstGeom prst="rect">
            <a:avLst/>
          </a:prstGeom>
        </p:spPr>
      </p:pic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xmlns="" id="{87E85CE3-4AF4-4A0F-A12D-7A874EFC9630}"/>
              </a:ext>
            </a:extLst>
          </p:cNvPr>
          <p:cNvCxnSpPr>
            <a:cxnSpLocks/>
          </p:cNvCxnSpPr>
          <p:nvPr/>
        </p:nvCxnSpPr>
        <p:spPr>
          <a:xfrm>
            <a:off x="2014148" y="5834483"/>
            <a:ext cx="514959" cy="485905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ject 10">
            <a:extLst>
              <a:ext uri="{FF2B5EF4-FFF2-40B4-BE49-F238E27FC236}">
                <a16:creationId xmlns:a16="http://schemas.microsoft.com/office/drawing/2014/main" xmlns="" id="{480834D6-5D82-4A97-8D7D-7D2C3C8868BF}"/>
              </a:ext>
            </a:extLst>
          </p:cNvPr>
          <p:cNvSpPr/>
          <p:nvPr/>
        </p:nvSpPr>
        <p:spPr>
          <a:xfrm>
            <a:off x="376963" y="6022975"/>
            <a:ext cx="1851660" cy="685341"/>
          </a:xfrm>
          <a:custGeom>
            <a:avLst/>
            <a:gdLst/>
            <a:ahLst/>
            <a:cxnLst/>
            <a:rect l="l" t="t" r="r" b="b"/>
            <a:pathLst>
              <a:path w="1851660" h="607060">
                <a:moveTo>
                  <a:pt x="1833118" y="0"/>
                </a:moveTo>
                <a:lnTo>
                  <a:pt x="18605" y="0"/>
                </a:lnTo>
                <a:lnTo>
                  <a:pt x="11363" y="1468"/>
                </a:lnTo>
                <a:lnTo>
                  <a:pt x="5449" y="5460"/>
                </a:lnTo>
                <a:lnTo>
                  <a:pt x="1462" y="11358"/>
                </a:lnTo>
                <a:lnTo>
                  <a:pt x="0" y="18541"/>
                </a:lnTo>
                <a:lnTo>
                  <a:pt x="0" y="587946"/>
                </a:lnTo>
                <a:lnTo>
                  <a:pt x="1462" y="595188"/>
                </a:lnTo>
                <a:lnTo>
                  <a:pt x="5449" y="601102"/>
                </a:lnTo>
                <a:lnTo>
                  <a:pt x="11363" y="605089"/>
                </a:lnTo>
                <a:lnTo>
                  <a:pt x="18605" y="606551"/>
                </a:lnTo>
                <a:lnTo>
                  <a:pt x="1833118" y="606551"/>
                </a:lnTo>
                <a:lnTo>
                  <a:pt x="1840301" y="605089"/>
                </a:lnTo>
                <a:lnTo>
                  <a:pt x="1846199" y="601102"/>
                </a:lnTo>
                <a:lnTo>
                  <a:pt x="1850191" y="595188"/>
                </a:lnTo>
                <a:lnTo>
                  <a:pt x="1851659" y="587946"/>
                </a:lnTo>
                <a:lnTo>
                  <a:pt x="1851659" y="18541"/>
                </a:lnTo>
                <a:lnTo>
                  <a:pt x="1850191" y="11358"/>
                </a:lnTo>
                <a:lnTo>
                  <a:pt x="1846198" y="5460"/>
                </a:lnTo>
                <a:lnTo>
                  <a:pt x="1840301" y="1468"/>
                </a:lnTo>
                <a:lnTo>
                  <a:pt x="1833118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0674477" y="508253"/>
            <a:ext cx="12560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3"/>
              </a:rPr>
              <a:t>Learn more about</a:t>
            </a:r>
            <a:r>
              <a:rPr sz="900" b="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3"/>
              </a:rPr>
              <a:t> </a:t>
            </a: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3"/>
              </a:rPr>
              <a:t>Teams</a:t>
            </a:r>
            <a:endParaRPr sz="900" dirty="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988" y="928704"/>
            <a:ext cx="6160212" cy="632866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spcBef>
                <a:spcPts val="875"/>
              </a:spcBef>
            </a:pPr>
            <a:r>
              <a:rPr lang="en-US" sz="2000" spc="-5" dirty="0" err="1">
                <a:solidFill>
                  <a:srgbClr val="57589B"/>
                </a:solidFill>
                <a:latin typeface="Segoe UI Semilight"/>
                <a:cs typeface="Segoe UI Semilight"/>
              </a:rPr>
              <a:t>K</a:t>
            </a:r>
            <a:r>
              <a:rPr lang="en-US" sz="2000" spc="-5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ezdjük</a:t>
            </a:r>
            <a:r>
              <a:rPr lang="en-US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5" dirty="0" err="1">
                <a:solidFill>
                  <a:srgbClr val="57589B"/>
                </a:solidFill>
                <a:latin typeface="Segoe UI Semilight"/>
                <a:cs typeface="Segoe UI Semilight"/>
              </a:rPr>
              <a:t>gyorsan</a:t>
            </a:r>
            <a:r>
              <a:rPr lang="en-US" sz="2000" spc="-5" dirty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5" dirty="0" err="1">
                <a:solidFill>
                  <a:srgbClr val="57589B"/>
                </a:solidFill>
                <a:latin typeface="Segoe UI Semilight"/>
                <a:cs typeface="Segoe UI Semilight"/>
              </a:rPr>
              <a:t>és</a:t>
            </a:r>
            <a:r>
              <a:rPr lang="en-US" sz="2000" spc="-5" dirty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5" dirty="0" err="1">
                <a:solidFill>
                  <a:srgbClr val="57589B"/>
                </a:solidFill>
                <a:latin typeface="Segoe UI Semilight"/>
                <a:cs typeface="Segoe UI Semilight"/>
              </a:rPr>
              <a:t>könnyen</a:t>
            </a:r>
            <a:endParaRPr sz="2000" spc="-5" dirty="0">
              <a:solidFill>
                <a:srgbClr val="57589B"/>
              </a:solidFill>
              <a:latin typeface="Segoe UI Semilight"/>
              <a:cs typeface="Segoe UI Semilight"/>
            </a:endParaRPr>
          </a:p>
          <a:p>
            <a:pPr marL="12700">
              <a:spcBef>
                <a:spcPts val="409"/>
              </a:spcBef>
            </a:pPr>
            <a:r>
              <a:rPr lang="en-US" sz="105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Üdvözöljük</a:t>
            </a:r>
            <a:r>
              <a:rPr lang="en-US" sz="105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a Microsoft </a:t>
            </a:r>
            <a:r>
              <a:rPr lang="en-US" sz="105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Teamsben</a:t>
            </a:r>
            <a:r>
              <a:rPr lang="en-US" sz="105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. Ha </a:t>
            </a:r>
            <a:r>
              <a:rPr lang="en-US" sz="105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új</a:t>
            </a:r>
            <a:r>
              <a:rPr lang="en-US" sz="105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 smtClean="0">
                <a:solidFill>
                  <a:srgbClr val="404040"/>
                </a:solidFill>
                <a:latin typeface="Segoe UI Semilight"/>
                <a:cs typeface="Segoe UI Semilight"/>
              </a:rPr>
              <a:t>felhasználó</a:t>
            </a:r>
            <a:r>
              <a:rPr lang="hu-HU" sz="105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,</a:t>
            </a:r>
            <a:r>
              <a:rPr lang="en-US" sz="105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ez</a:t>
            </a:r>
            <a:r>
              <a:rPr lang="en-US" sz="105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az</a:t>
            </a:r>
            <a:r>
              <a:rPr lang="en-US" sz="105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utas</a:t>
            </a:r>
            <a:r>
              <a:rPr lang="hu-HU" sz="105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ítás</a:t>
            </a:r>
            <a:r>
              <a:rPr lang="hu-HU" sz="105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hu-HU" sz="105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alapinformációkat nyújt </a:t>
            </a:r>
            <a:r>
              <a:rPr lang="hu-HU" sz="105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Önnek</a:t>
            </a:r>
            <a:r>
              <a:rPr lang="hu-HU" sz="105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.</a:t>
            </a:r>
            <a:endParaRPr lang="en-US" sz="1050" spc="-5" dirty="0">
              <a:solidFill>
                <a:srgbClr val="404040"/>
              </a:solidFill>
              <a:latin typeface="Segoe UI Semilight"/>
              <a:cs typeface="Segoe UI Semi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2987" y="200913"/>
            <a:ext cx="743592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Microsoft </a:t>
            </a:r>
            <a:r>
              <a:rPr spc="-65" dirty="0"/>
              <a:t>Teams </a:t>
            </a:r>
            <a:r>
              <a:rPr lang="de-DE" dirty="0"/>
              <a:t>az oktatásban</a:t>
            </a:r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82524" y="2510027"/>
            <a:ext cx="1851660" cy="875030"/>
          </a:xfrm>
          <a:custGeom>
            <a:avLst/>
            <a:gdLst/>
            <a:ahLst/>
            <a:cxnLst/>
            <a:rect l="l" t="t" r="r" b="b"/>
            <a:pathLst>
              <a:path w="1851660" h="875029">
                <a:moveTo>
                  <a:pt x="1824863" y="0"/>
                </a:moveTo>
                <a:lnTo>
                  <a:pt x="26835" y="0"/>
                </a:lnTo>
                <a:lnTo>
                  <a:pt x="16389" y="2115"/>
                </a:lnTo>
                <a:lnTo>
                  <a:pt x="7859" y="7874"/>
                </a:lnTo>
                <a:lnTo>
                  <a:pt x="2108" y="16394"/>
                </a:lnTo>
                <a:lnTo>
                  <a:pt x="0" y="26797"/>
                </a:lnTo>
                <a:lnTo>
                  <a:pt x="0" y="847979"/>
                </a:lnTo>
                <a:lnTo>
                  <a:pt x="2108" y="858381"/>
                </a:lnTo>
                <a:lnTo>
                  <a:pt x="7859" y="866901"/>
                </a:lnTo>
                <a:lnTo>
                  <a:pt x="16389" y="872660"/>
                </a:lnTo>
                <a:lnTo>
                  <a:pt x="26835" y="874776"/>
                </a:lnTo>
                <a:lnTo>
                  <a:pt x="1824863" y="874776"/>
                </a:lnTo>
                <a:lnTo>
                  <a:pt x="1835265" y="872660"/>
                </a:lnTo>
                <a:lnTo>
                  <a:pt x="1843785" y="866901"/>
                </a:lnTo>
                <a:lnTo>
                  <a:pt x="1849544" y="858381"/>
                </a:lnTo>
                <a:lnTo>
                  <a:pt x="1851659" y="847979"/>
                </a:lnTo>
                <a:lnTo>
                  <a:pt x="1851659" y="26797"/>
                </a:lnTo>
                <a:lnTo>
                  <a:pt x="1849544" y="16394"/>
                </a:lnTo>
                <a:lnTo>
                  <a:pt x="1843786" y="7874"/>
                </a:lnTo>
                <a:lnTo>
                  <a:pt x="1835265" y="2115"/>
                </a:lnTo>
                <a:lnTo>
                  <a:pt x="1824863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68274" y="2577433"/>
            <a:ext cx="1426210" cy="85074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30"/>
              </a:spcBef>
            </a:pPr>
            <a:r>
              <a:rPr lang="en-US" sz="800" b="1" spc="-5" dirty="0" err="1">
                <a:latin typeface="Segoe UI"/>
                <a:cs typeface="Segoe UI"/>
              </a:rPr>
              <a:t>Navigáció</a:t>
            </a:r>
            <a:r>
              <a:rPr lang="en-US" sz="800" b="1" spc="-5" dirty="0">
                <a:latin typeface="Segoe UI"/>
                <a:cs typeface="Segoe UI"/>
              </a:rPr>
              <a:t> a Microsoft </a:t>
            </a:r>
            <a:r>
              <a:rPr lang="en-US" sz="800" b="1" spc="-5" dirty="0" err="1">
                <a:latin typeface="Segoe UI"/>
                <a:cs typeface="Segoe UI"/>
              </a:rPr>
              <a:t>Teamsben</a:t>
            </a:r>
            <a:endParaRPr lang="en-US" sz="800" b="1" spc="-5" dirty="0">
              <a:latin typeface="Segoe UI"/>
              <a:cs typeface="Segoe UI"/>
            </a:endParaRPr>
          </a:p>
          <a:p>
            <a:r>
              <a:rPr lang="en-US" sz="700" spc="-5" dirty="0" err="1" smtClean="0">
                <a:latin typeface="Segoe UI Semilight"/>
                <a:cs typeface="Segoe UI Semilight"/>
              </a:rPr>
              <a:t>Ez</a:t>
            </a:r>
            <a:r>
              <a:rPr lang="en-US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>
                <a:latin typeface="Segoe UI Semilight"/>
                <a:cs typeface="Segoe UI Semilight"/>
              </a:rPr>
              <a:t>a </a:t>
            </a:r>
            <a:r>
              <a:rPr lang="en-US" sz="700" spc="-5" dirty="0" err="1">
                <a:latin typeface="Segoe UI Semilight"/>
                <a:cs typeface="Segoe UI Semilight"/>
              </a:rPr>
              <a:t>gomb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lehetővé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teszi</a:t>
            </a:r>
            <a:r>
              <a:rPr lang="hu-HU" sz="700" spc="-5" dirty="0" smtClean="0">
                <a:latin typeface="Segoe UI Semilight"/>
                <a:cs typeface="Segoe UI Semilight"/>
              </a:rPr>
              <a:t>,</a:t>
            </a:r>
            <a:r>
              <a:rPr lang="en-US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hogy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különböző</a:t>
            </a:r>
            <a:r>
              <a:rPr lang="en-US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lehetőségek</a:t>
            </a:r>
            <a:r>
              <a:rPr lang="en-US" sz="700" spc="-5" dirty="0">
                <a:latin typeface="Segoe UI Semilight"/>
                <a:cs typeface="Segoe UI Semilight"/>
              </a:rPr>
              <a:t>/</a:t>
            </a:r>
            <a:r>
              <a:rPr lang="en-US" sz="700" spc="-5" dirty="0" err="1">
                <a:latin typeface="Segoe UI Semilight"/>
                <a:cs typeface="Segoe UI Semilight"/>
              </a:rPr>
              <a:t>eszközök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köz</a:t>
            </a:r>
            <a:r>
              <a:rPr lang="hu-HU" sz="700" spc="-5" dirty="0" smtClean="0">
                <a:latin typeface="Segoe UI Semilight"/>
                <a:cs typeface="Segoe UI Semilight"/>
              </a:rPr>
              <a:t>öt</a:t>
            </a:r>
            <a:r>
              <a:rPr lang="en-US" sz="700" spc="-5" dirty="0" smtClean="0">
                <a:latin typeface="Segoe UI Semilight"/>
                <a:cs typeface="Segoe UI Semilight"/>
              </a:rPr>
              <a:t>t</a:t>
            </a:r>
            <a:r>
              <a:rPr lang="hu-HU" sz="700" spc="-5" dirty="0" smtClean="0">
                <a:latin typeface="Segoe UI Semilight"/>
                <a:cs typeface="Segoe UI Semilight"/>
              </a:rPr>
              <a:t> válasszon</a:t>
            </a:r>
            <a:r>
              <a:rPr lang="en-US" sz="700" spc="-5" dirty="0" smtClean="0">
                <a:latin typeface="Segoe UI Semilight"/>
                <a:cs typeface="Segoe UI Semilight"/>
              </a:rPr>
              <a:t>: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Tevékenység</a:t>
            </a:r>
            <a:r>
              <a:rPr lang="en-US" sz="700" spc="-5" dirty="0" smtClean="0">
                <a:latin typeface="Segoe UI Semilight"/>
                <a:cs typeface="Segoe UI Semilight"/>
              </a:rPr>
              <a:t>,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Cseveg</a:t>
            </a:r>
            <a:r>
              <a:rPr lang="hu-HU" sz="700" spc="-5" dirty="0" smtClean="0">
                <a:latin typeface="Segoe UI Semilight"/>
                <a:cs typeface="Segoe UI Semilight"/>
              </a:rPr>
              <a:t>é</a:t>
            </a:r>
            <a:r>
              <a:rPr lang="en-US" sz="700" spc="-5" dirty="0" smtClean="0">
                <a:latin typeface="Segoe UI Semilight"/>
                <a:cs typeface="Segoe UI Semilight"/>
              </a:rPr>
              <a:t>s</a:t>
            </a:r>
            <a:r>
              <a:rPr lang="en-US" sz="700" spc="-5" dirty="0">
                <a:latin typeface="Segoe UI Semilight"/>
                <a:cs typeface="Segoe UI Semilight"/>
              </a:rPr>
              <a:t>, </a:t>
            </a:r>
            <a:r>
              <a:rPr lang="en-US" sz="700" spc="-5" dirty="0" err="1">
                <a:latin typeface="Segoe UI Semilight"/>
                <a:cs typeface="Segoe UI Semilight"/>
              </a:rPr>
              <a:t>Csoportjaim</a:t>
            </a:r>
            <a:r>
              <a:rPr lang="en-US" sz="700" spc="-5" dirty="0">
                <a:latin typeface="Segoe UI Semilight"/>
                <a:cs typeface="Segoe UI Semilight"/>
              </a:rPr>
              <a:t>, </a:t>
            </a:r>
            <a:r>
              <a:rPr lang="en-US" sz="700" spc="-5" dirty="0" err="1">
                <a:latin typeface="Segoe UI Semilight"/>
                <a:cs typeface="Segoe UI Semilight"/>
              </a:rPr>
              <a:t>Feladatok</a:t>
            </a:r>
            <a:r>
              <a:rPr lang="en-US" sz="700" spc="-5" dirty="0">
                <a:latin typeface="Segoe UI Semilight"/>
                <a:cs typeface="Segoe UI Semilight"/>
              </a:rPr>
              <a:t>, </a:t>
            </a:r>
            <a:r>
              <a:rPr lang="en-US" sz="700" spc="-5" dirty="0" err="1">
                <a:latin typeface="Segoe UI Semilight"/>
                <a:cs typeface="Segoe UI Semilight"/>
              </a:rPr>
              <a:t>Naptár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és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Adatbázis</a:t>
            </a:r>
            <a:r>
              <a:rPr lang="en-US" sz="700" spc="-5" dirty="0">
                <a:latin typeface="Segoe UI Semilight"/>
                <a:cs typeface="Segoe UI Semilight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70943" y="6095667"/>
            <a:ext cx="1663700" cy="61042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r>
              <a:rPr lang="en-US" sz="800" b="1" spc="-5" dirty="0" err="1">
                <a:latin typeface="Segoe UI"/>
                <a:cs typeface="Segoe UI"/>
              </a:rPr>
              <a:t>Töltse</a:t>
            </a:r>
            <a:r>
              <a:rPr lang="en-US" sz="800" b="1" spc="-5" dirty="0">
                <a:latin typeface="Segoe UI"/>
                <a:cs typeface="Segoe UI"/>
              </a:rPr>
              <a:t> le </a:t>
            </a:r>
            <a:r>
              <a:rPr lang="en-US" sz="800" b="1" spc="-5" dirty="0" err="1">
                <a:latin typeface="Segoe UI"/>
                <a:cs typeface="Segoe UI"/>
              </a:rPr>
              <a:t>az</a:t>
            </a:r>
            <a:r>
              <a:rPr lang="en-US" sz="800" b="1" spc="-5" dirty="0">
                <a:latin typeface="Segoe UI"/>
                <a:cs typeface="Segoe UI"/>
              </a:rPr>
              <a:t> </a:t>
            </a:r>
            <a:r>
              <a:rPr lang="en-US" sz="800" b="1" spc="-5" dirty="0" err="1">
                <a:latin typeface="Segoe UI"/>
                <a:cs typeface="Segoe UI"/>
              </a:rPr>
              <a:t>alkalmazást</a:t>
            </a:r>
            <a:r>
              <a:rPr lang="en-US" sz="800" b="1" spc="-5" dirty="0">
                <a:latin typeface="Segoe UI"/>
                <a:cs typeface="Segoe UI"/>
              </a:rPr>
              <a:t> a </a:t>
            </a:r>
            <a:r>
              <a:rPr lang="en-US" sz="800" b="1" spc="-5" dirty="0" err="1">
                <a:latin typeface="Segoe UI"/>
                <a:cs typeface="Segoe UI"/>
              </a:rPr>
              <a:t>szám</a:t>
            </a:r>
            <a:r>
              <a:rPr lang="hu-HU" sz="800" b="1" spc="-5" dirty="0">
                <a:latin typeface="Segoe UI"/>
                <a:cs typeface="Segoe UI"/>
              </a:rPr>
              <a:t>ítógépére</a:t>
            </a:r>
            <a:endParaRPr lang="en-US" sz="800" b="1" spc="-5" dirty="0">
              <a:latin typeface="Segoe UI"/>
              <a:cs typeface="Segoe UI"/>
            </a:endParaRPr>
          </a:p>
          <a:p>
            <a:r>
              <a:rPr lang="en-US" sz="700" spc="-5" dirty="0" err="1">
                <a:latin typeface="Segoe UI Semilight"/>
                <a:cs typeface="Segoe UI Semilight"/>
              </a:rPr>
              <a:t>Kattintson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hu-HU" sz="700" spc="-5" dirty="0" smtClean="0">
                <a:latin typeface="Segoe UI Semilight"/>
                <a:cs typeface="Segoe UI Semilight"/>
              </a:rPr>
              <a:t>erre </a:t>
            </a:r>
            <a:r>
              <a:rPr lang="en-US" sz="700" spc="-5" dirty="0" smtClean="0">
                <a:latin typeface="Segoe UI Semilight"/>
                <a:cs typeface="Segoe UI Semilight"/>
              </a:rPr>
              <a:t>a</a:t>
            </a:r>
            <a:r>
              <a:rPr lang="hu-HU" sz="700" spc="-5" dirty="0">
                <a:latin typeface="Segoe UI Semilight"/>
                <a:cs typeface="Segoe UI Semilight"/>
              </a:rPr>
              <a:t>z </a:t>
            </a:r>
            <a:r>
              <a:rPr lang="hu-HU" sz="700" spc="-5" dirty="0" smtClean="0">
                <a:latin typeface="Segoe UI Semilight"/>
                <a:cs typeface="Segoe UI Semilight"/>
              </a:rPr>
              <a:t>ikonra, amely átirányítja Önt arra </a:t>
            </a:r>
            <a:r>
              <a:rPr lang="hu-HU" sz="700" spc="-5" dirty="0">
                <a:latin typeface="Segoe UI Semilight"/>
                <a:cs typeface="Segoe UI Semilight"/>
              </a:rPr>
              <a:t>a </a:t>
            </a:r>
            <a:r>
              <a:rPr lang="hu-HU" sz="700" spc="-5" dirty="0" smtClean="0">
                <a:latin typeface="Segoe UI Semilight"/>
                <a:cs typeface="Segoe UI Semilight"/>
              </a:rPr>
              <a:t>helyre, </a:t>
            </a:r>
            <a:r>
              <a:rPr lang="hu-HU" sz="700" spc="-5" dirty="0">
                <a:latin typeface="Segoe UI Semilight"/>
                <a:cs typeface="Segoe UI Semilight"/>
              </a:rPr>
              <a:t>ahonnan letöltheti </a:t>
            </a:r>
            <a:r>
              <a:rPr lang="hu-HU" sz="700" spc="-5" dirty="0" smtClean="0">
                <a:latin typeface="Segoe UI Semilight"/>
                <a:cs typeface="Segoe UI Semilight"/>
              </a:rPr>
              <a:t>ezt az alkalmazást a </a:t>
            </a:r>
            <a:r>
              <a:rPr lang="hu-HU" sz="700" spc="-5" dirty="0" smtClean="0">
                <a:latin typeface="Segoe UI Semilight"/>
                <a:cs typeface="Segoe UI Semilight"/>
              </a:rPr>
              <a:t>saját eszközére</a:t>
            </a:r>
            <a:r>
              <a:rPr lang="en-US" sz="700" spc="-5" dirty="0">
                <a:latin typeface="Segoe UI Semilight"/>
                <a:cs typeface="Segoe UI Semilight"/>
              </a:rPr>
              <a:t>.</a:t>
            </a:r>
          </a:p>
        </p:txBody>
      </p:sp>
      <p:sp>
        <p:nvSpPr>
          <p:cNvPr id="12" name="object 12"/>
          <p:cNvSpPr/>
          <p:nvPr/>
        </p:nvSpPr>
        <p:spPr>
          <a:xfrm>
            <a:off x="9883140" y="2615183"/>
            <a:ext cx="1853564" cy="665668"/>
          </a:xfrm>
          <a:custGeom>
            <a:avLst/>
            <a:gdLst/>
            <a:ahLst/>
            <a:cxnLst/>
            <a:rect l="l" t="t" r="r" b="b"/>
            <a:pathLst>
              <a:path w="1853565" h="608330">
                <a:moveTo>
                  <a:pt x="1834514" y="0"/>
                </a:moveTo>
                <a:lnTo>
                  <a:pt x="18668" y="0"/>
                </a:lnTo>
                <a:lnTo>
                  <a:pt x="11412" y="1470"/>
                </a:lnTo>
                <a:lnTo>
                  <a:pt x="5476" y="5476"/>
                </a:lnTo>
                <a:lnTo>
                  <a:pt x="1470" y="11412"/>
                </a:lnTo>
                <a:lnTo>
                  <a:pt x="0" y="18668"/>
                </a:lnTo>
                <a:lnTo>
                  <a:pt x="0" y="589406"/>
                </a:lnTo>
                <a:lnTo>
                  <a:pt x="1470" y="596663"/>
                </a:lnTo>
                <a:lnTo>
                  <a:pt x="5476" y="602599"/>
                </a:lnTo>
                <a:lnTo>
                  <a:pt x="11412" y="606605"/>
                </a:lnTo>
                <a:lnTo>
                  <a:pt x="18668" y="608076"/>
                </a:lnTo>
                <a:lnTo>
                  <a:pt x="1834514" y="608076"/>
                </a:lnTo>
                <a:lnTo>
                  <a:pt x="1841771" y="606605"/>
                </a:lnTo>
                <a:lnTo>
                  <a:pt x="1847707" y="602599"/>
                </a:lnTo>
                <a:lnTo>
                  <a:pt x="1851713" y="596663"/>
                </a:lnTo>
                <a:lnTo>
                  <a:pt x="1853183" y="589406"/>
                </a:lnTo>
                <a:lnTo>
                  <a:pt x="1853183" y="18668"/>
                </a:lnTo>
                <a:lnTo>
                  <a:pt x="1851713" y="11412"/>
                </a:lnTo>
                <a:lnTo>
                  <a:pt x="1847707" y="5476"/>
                </a:lnTo>
                <a:lnTo>
                  <a:pt x="1841771" y="1470"/>
                </a:lnTo>
                <a:lnTo>
                  <a:pt x="1834514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968610" y="2679287"/>
            <a:ext cx="1618615" cy="61042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sr-Latn-RS" sz="800" b="1" spc="-5" dirty="0" smtClean="0">
                <a:latin typeface="Segoe UI"/>
                <a:cs typeface="Segoe UI"/>
              </a:rPr>
              <a:t>Csatlakozzon vagy hozzon létre csoportot</a:t>
            </a:r>
            <a:endParaRPr lang="sr-Latn-RS" sz="800" b="1" spc="-5" dirty="0">
              <a:latin typeface="Segoe UI"/>
              <a:cs typeface="Segoe UI"/>
            </a:endParaRPr>
          </a:p>
          <a:p>
            <a:r>
              <a:rPr lang="en-US" sz="700" spc="-5" dirty="0" err="1" smtClean="0">
                <a:latin typeface="Segoe UI Semilight"/>
                <a:cs typeface="Segoe UI Semilight"/>
              </a:rPr>
              <a:t>Találjon</a:t>
            </a:r>
            <a:r>
              <a:rPr lang="en-US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csoportot</a:t>
            </a:r>
            <a:r>
              <a:rPr lang="hu-HU" sz="700" spc="-5" dirty="0" smtClean="0">
                <a:latin typeface="Segoe UI Semilight"/>
                <a:cs typeface="Segoe UI Semilight"/>
              </a:rPr>
              <a:t>,</a:t>
            </a:r>
            <a:r>
              <a:rPr lang="en-US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amelyhez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csatlakozna</a:t>
            </a:r>
            <a:r>
              <a:rPr lang="hu-HU" sz="700" spc="-5" dirty="0" smtClean="0">
                <a:latin typeface="Segoe UI Semilight"/>
                <a:cs typeface="Segoe UI Semilight"/>
              </a:rPr>
              <a:t>,</a:t>
            </a:r>
            <a:r>
              <a:rPr lang="en-US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vag</a:t>
            </a:r>
            <a:r>
              <a:rPr lang="hu-HU" sz="700" spc="-5" dirty="0" smtClean="0">
                <a:latin typeface="Segoe UI Semilight"/>
                <a:cs typeface="Segoe UI Semilight"/>
              </a:rPr>
              <a:t>y</a:t>
            </a:r>
            <a:r>
              <a:rPr lang="en-US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hozzon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létre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saját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csoportot</a:t>
            </a:r>
            <a:r>
              <a:rPr lang="en-US" sz="700" spc="-5" dirty="0">
                <a:latin typeface="Segoe UI Semilight"/>
                <a:cs typeface="Segoe UI Semilight"/>
              </a:rPr>
              <a:t>. </a:t>
            </a:r>
            <a:r>
              <a:rPr lang="en-US" sz="700" spc="-5" dirty="0" err="1">
                <a:latin typeface="Segoe UI Semilight"/>
                <a:cs typeface="Segoe UI Semilight"/>
              </a:rPr>
              <a:t>Kezdje</a:t>
            </a:r>
            <a:r>
              <a:rPr lang="en-US" sz="700" spc="-5" dirty="0">
                <a:latin typeface="Segoe UI Semilight"/>
                <a:cs typeface="Segoe UI Semilight"/>
              </a:rPr>
              <a:t> a </a:t>
            </a:r>
            <a:r>
              <a:rPr lang="en-US" sz="700" spc="-5" dirty="0" err="1">
                <a:latin typeface="Segoe UI Semilight"/>
                <a:cs typeface="Segoe UI Semilight"/>
              </a:rPr>
              <a:t>nevek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bevitelével</a:t>
            </a:r>
            <a:r>
              <a:rPr lang="en-US" sz="700" spc="-5" dirty="0">
                <a:latin typeface="Segoe UI Semilight"/>
                <a:cs typeface="Segoe UI Semilight"/>
              </a:rPr>
              <a:t>.</a:t>
            </a:r>
          </a:p>
        </p:txBody>
      </p:sp>
      <p:sp>
        <p:nvSpPr>
          <p:cNvPr id="14" name="object 14"/>
          <p:cNvSpPr/>
          <p:nvPr/>
        </p:nvSpPr>
        <p:spPr>
          <a:xfrm>
            <a:off x="2577083" y="1741931"/>
            <a:ext cx="1831975" cy="624840"/>
          </a:xfrm>
          <a:custGeom>
            <a:avLst/>
            <a:gdLst/>
            <a:ahLst/>
            <a:cxnLst/>
            <a:rect l="l" t="t" r="r" b="b"/>
            <a:pathLst>
              <a:path w="1831975" h="624839">
                <a:moveTo>
                  <a:pt x="1812670" y="0"/>
                </a:moveTo>
                <a:lnTo>
                  <a:pt x="19177" y="0"/>
                </a:lnTo>
                <a:lnTo>
                  <a:pt x="11733" y="1514"/>
                </a:lnTo>
                <a:lnTo>
                  <a:pt x="5635" y="5635"/>
                </a:lnTo>
                <a:lnTo>
                  <a:pt x="1514" y="11733"/>
                </a:lnTo>
                <a:lnTo>
                  <a:pt x="0" y="19176"/>
                </a:lnTo>
                <a:lnTo>
                  <a:pt x="0" y="605663"/>
                </a:lnTo>
                <a:lnTo>
                  <a:pt x="1514" y="613106"/>
                </a:lnTo>
                <a:lnTo>
                  <a:pt x="5635" y="619204"/>
                </a:lnTo>
                <a:lnTo>
                  <a:pt x="11733" y="623325"/>
                </a:lnTo>
                <a:lnTo>
                  <a:pt x="19177" y="624839"/>
                </a:lnTo>
                <a:lnTo>
                  <a:pt x="1812670" y="624839"/>
                </a:lnTo>
                <a:lnTo>
                  <a:pt x="1820114" y="623325"/>
                </a:lnTo>
                <a:lnTo>
                  <a:pt x="1826212" y="619204"/>
                </a:lnTo>
                <a:lnTo>
                  <a:pt x="1830333" y="613106"/>
                </a:lnTo>
                <a:lnTo>
                  <a:pt x="1831848" y="605663"/>
                </a:lnTo>
                <a:lnTo>
                  <a:pt x="1831848" y="19176"/>
                </a:lnTo>
                <a:lnTo>
                  <a:pt x="1830333" y="11733"/>
                </a:lnTo>
                <a:lnTo>
                  <a:pt x="1826212" y="5635"/>
                </a:lnTo>
                <a:lnTo>
                  <a:pt x="1820114" y="1514"/>
                </a:lnTo>
                <a:lnTo>
                  <a:pt x="1812670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661285" y="1806924"/>
            <a:ext cx="1682115" cy="37959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hr-HR" sz="800" b="1" spc="-5" dirty="0">
                <a:latin typeface="Segoe UI"/>
                <a:cs typeface="Segoe UI"/>
              </a:rPr>
              <a:t>Ind</a:t>
            </a:r>
            <a:r>
              <a:rPr lang="hu-HU" sz="800" b="1" spc="-5" dirty="0">
                <a:latin typeface="Segoe UI"/>
                <a:cs typeface="Segoe UI"/>
              </a:rPr>
              <a:t>ítson új </a:t>
            </a:r>
            <a:r>
              <a:rPr lang="hu-HU" sz="800" b="1" spc="-5" dirty="0" smtClean="0">
                <a:latin typeface="Segoe UI"/>
                <a:cs typeface="Segoe UI"/>
              </a:rPr>
              <a:t>beszélgetést, csevegést </a:t>
            </a:r>
            <a:r>
              <a:rPr lang="hu-HU" sz="700" spc="-10" dirty="0" smtClean="0">
                <a:latin typeface="Segoe UI Semilight"/>
                <a:cs typeface="Segoe UI"/>
              </a:rPr>
              <a:t>Kezdeményezzen </a:t>
            </a:r>
            <a:r>
              <a:rPr lang="hu-HU" sz="700" spc="-10" dirty="0" smtClean="0">
                <a:latin typeface="Segoe UI Semilight"/>
                <a:cs typeface="Segoe UI Semilight"/>
              </a:rPr>
              <a:t>magánbeszélgetést vagy beszélgetést kis csoportban</a:t>
            </a:r>
            <a:r>
              <a:rPr sz="700" b="0" spc="-10" dirty="0" smtClean="0">
                <a:latin typeface="Segoe UI Semilight"/>
                <a:cs typeface="Segoe UI Semilight"/>
              </a:rPr>
              <a:t>.</a:t>
            </a:r>
            <a:endParaRPr sz="700" dirty="0">
              <a:latin typeface="Segoe UI Semilight"/>
              <a:cs typeface="Segoe UI Semi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274564" y="1738883"/>
            <a:ext cx="1831975" cy="628015"/>
          </a:xfrm>
          <a:custGeom>
            <a:avLst/>
            <a:gdLst/>
            <a:ahLst/>
            <a:cxnLst/>
            <a:rect l="l" t="t" r="r" b="b"/>
            <a:pathLst>
              <a:path w="1831975" h="628014">
                <a:moveTo>
                  <a:pt x="1812543" y="0"/>
                </a:moveTo>
                <a:lnTo>
                  <a:pt x="19303" y="0"/>
                </a:lnTo>
                <a:lnTo>
                  <a:pt x="11787" y="1516"/>
                </a:lnTo>
                <a:lnTo>
                  <a:pt x="5651" y="5651"/>
                </a:lnTo>
                <a:lnTo>
                  <a:pt x="1516" y="11787"/>
                </a:lnTo>
                <a:lnTo>
                  <a:pt x="0" y="19303"/>
                </a:lnTo>
                <a:lnTo>
                  <a:pt x="0" y="608584"/>
                </a:lnTo>
                <a:lnTo>
                  <a:pt x="1516" y="616100"/>
                </a:lnTo>
                <a:lnTo>
                  <a:pt x="5651" y="622236"/>
                </a:lnTo>
                <a:lnTo>
                  <a:pt x="11787" y="626371"/>
                </a:lnTo>
                <a:lnTo>
                  <a:pt x="19303" y="627888"/>
                </a:lnTo>
                <a:lnTo>
                  <a:pt x="1812543" y="627888"/>
                </a:lnTo>
                <a:lnTo>
                  <a:pt x="1820060" y="626371"/>
                </a:lnTo>
                <a:lnTo>
                  <a:pt x="1826196" y="622236"/>
                </a:lnTo>
                <a:lnTo>
                  <a:pt x="1830331" y="616100"/>
                </a:lnTo>
                <a:lnTo>
                  <a:pt x="1831847" y="608584"/>
                </a:lnTo>
                <a:lnTo>
                  <a:pt x="1831847" y="19303"/>
                </a:lnTo>
                <a:lnTo>
                  <a:pt x="1830331" y="11787"/>
                </a:lnTo>
                <a:lnTo>
                  <a:pt x="1826196" y="5651"/>
                </a:lnTo>
                <a:lnTo>
                  <a:pt x="1820060" y="1516"/>
                </a:lnTo>
                <a:lnTo>
                  <a:pt x="1812543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5359146" y="1803876"/>
            <a:ext cx="1651254" cy="59503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hr-HR" sz="800" b="1" spc="-5" dirty="0" smtClean="0">
                <a:latin typeface="Segoe UI"/>
                <a:cs typeface="Segoe UI"/>
              </a:rPr>
              <a:t>Keressen és </a:t>
            </a:r>
            <a:r>
              <a:rPr lang="hr-HR" sz="800" b="1" spc="-5" dirty="0" smtClean="0">
                <a:latin typeface="Segoe UI"/>
                <a:cs typeface="Segoe UI"/>
              </a:rPr>
              <a:t>találjon! </a:t>
            </a:r>
            <a:r>
              <a:rPr lang="sr-Latn-RS" sz="700" spc="-5" dirty="0" smtClean="0">
                <a:latin typeface="Segoe UI Semilight"/>
                <a:cs typeface="Segoe UI Semilight"/>
              </a:rPr>
              <a:t>Keressen </a:t>
            </a:r>
            <a:r>
              <a:rPr lang="sr-Latn-RS" sz="700" spc="-5" dirty="0" smtClean="0">
                <a:latin typeface="Segoe UI Semilight"/>
                <a:cs typeface="Segoe UI Semilight"/>
              </a:rPr>
              <a:t>rá személyekre, beszélgetésre, dokumentumokra, alkalmazásra, tevékenységre </a:t>
            </a:r>
            <a:r>
              <a:rPr lang="sr-Latn-RS" sz="700" spc="-5" dirty="0" smtClean="0">
                <a:latin typeface="Segoe UI Semilight"/>
                <a:cs typeface="Segoe UI Semilight"/>
              </a:rPr>
              <a:t>kulcsszavak és nevek </a:t>
            </a:r>
            <a:r>
              <a:rPr lang="sr-Latn-RS" sz="700" spc="-5" dirty="0" smtClean="0">
                <a:latin typeface="Segoe UI Semilight"/>
                <a:cs typeface="Segoe UI Semilight"/>
              </a:rPr>
              <a:t>begépelésével.</a:t>
            </a:r>
            <a:endParaRPr sz="700" dirty="0">
              <a:latin typeface="Segoe UI Semilight"/>
              <a:cs typeface="Segoe UI Semi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43443" y="1732788"/>
            <a:ext cx="1831975" cy="628015"/>
          </a:xfrm>
          <a:custGeom>
            <a:avLst/>
            <a:gdLst/>
            <a:ahLst/>
            <a:cxnLst/>
            <a:rect l="l" t="t" r="r" b="b"/>
            <a:pathLst>
              <a:path w="1831975" h="628014">
                <a:moveTo>
                  <a:pt x="1812544" y="0"/>
                </a:moveTo>
                <a:lnTo>
                  <a:pt x="19303" y="0"/>
                </a:lnTo>
                <a:lnTo>
                  <a:pt x="11787" y="1516"/>
                </a:lnTo>
                <a:lnTo>
                  <a:pt x="5651" y="5651"/>
                </a:lnTo>
                <a:lnTo>
                  <a:pt x="1516" y="11787"/>
                </a:lnTo>
                <a:lnTo>
                  <a:pt x="0" y="19303"/>
                </a:lnTo>
                <a:lnTo>
                  <a:pt x="0" y="608584"/>
                </a:lnTo>
                <a:lnTo>
                  <a:pt x="1516" y="616100"/>
                </a:lnTo>
                <a:lnTo>
                  <a:pt x="5651" y="622236"/>
                </a:lnTo>
                <a:lnTo>
                  <a:pt x="11787" y="626371"/>
                </a:lnTo>
                <a:lnTo>
                  <a:pt x="19303" y="627888"/>
                </a:lnTo>
                <a:lnTo>
                  <a:pt x="1812544" y="627888"/>
                </a:lnTo>
                <a:lnTo>
                  <a:pt x="1820060" y="626371"/>
                </a:lnTo>
                <a:lnTo>
                  <a:pt x="1826196" y="622236"/>
                </a:lnTo>
                <a:lnTo>
                  <a:pt x="1830331" y="616100"/>
                </a:lnTo>
                <a:lnTo>
                  <a:pt x="1831848" y="608584"/>
                </a:lnTo>
                <a:lnTo>
                  <a:pt x="1831848" y="19303"/>
                </a:lnTo>
                <a:lnTo>
                  <a:pt x="1830331" y="11787"/>
                </a:lnTo>
                <a:lnTo>
                  <a:pt x="1826196" y="5651"/>
                </a:lnTo>
                <a:lnTo>
                  <a:pt x="1820060" y="1516"/>
                </a:lnTo>
                <a:lnTo>
                  <a:pt x="1812544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828914" y="1798034"/>
            <a:ext cx="1746503" cy="37959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hr-HR" sz="800" b="1" dirty="0" smtClean="0">
                <a:latin typeface="Segoe UI"/>
                <a:cs typeface="Segoe UI"/>
              </a:rPr>
              <a:t>A </a:t>
            </a:r>
            <a:r>
              <a:rPr lang="hr-HR" sz="800" b="1" dirty="0">
                <a:latin typeface="Segoe UI"/>
                <a:cs typeface="Segoe UI"/>
              </a:rPr>
              <a:t>fiók </a:t>
            </a:r>
            <a:r>
              <a:rPr lang="hr-HR" sz="800" b="1" dirty="0" smtClean="0">
                <a:latin typeface="Segoe UI"/>
                <a:cs typeface="Segoe UI"/>
              </a:rPr>
              <a:t>kezelése </a:t>
            </a:r>
            <a:r>
              <a:rPr lang="sr-Latn-RS" sz="700" spc="-10" dirty="0" smtClean="0">
                <a:latin typeface="Segoe UI Semilight"/>
                <a:cs typeface="Segoe UI Semilight"/>
              </a:rPr>
              <a:t>Személyreszabás – nyelv, fénykép. Állítsa be a többi alkalmazási lehetőséget. Töltse le a </a:t>
            </a:r>
            <a:r>
              <a:rPr lang="sr-Latn-RS" sz="700" spc="-10" dirty="0" smtClean="0">
                <a:latin typeface="Segoe UI Semilight"/>
                <a:cs typeface="Segoe UI Semilight"/>
              </a:rPr>
              <a:t>mobilalkalmazást</a:t>
            </a:r>
            <a:r>
              <a:rPr lang="sr-Latn-RS" sz="700" spc="-10" dirty="0">
                <a:latin typeface="Segoe UI Semilight"/>
                <a:cs typeface="Segoe UI Semilight"/>
              </a:rPr>
              <a:t>!</a:t>
            </a:r>
            <a:endParaRPr sz="700" dirty="0">
              <a:latin typeface="Segoe UI Semilight"/>
              <a:cs typeface="Segoe UI Semi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883140" y="4762500"/>
            <a:ext cx="1853564" cy="1800225"/>
          </a:xfrm>
          <a:custGeom>
            <a:avLst/>
            <a:gdLst/>
            <a:ahLst/>
            <a:cxnLst/>
            <a:rect l="l" t="t" r="r" b="b"/>
            <a:pathLst>
              <a:path w="1853565" h="1800225">
                <a:moveTo>
                  <a:pt x="1797938" y="0"/>
                </a:moveTo>
                <a:lnTo>
                  <a:pt x="55244" y="0"/>
                </a:lnTo>
                <a:lnTo>
                  <a:pt x="33754" y="4345"/>
                </a:lnTo>
                <a:lnTo>
                  <a:pt x="16192" y="16192"/>
                </a:lnTo>
                <a:lnTo>
                  <a:pt x="4345" y="33754"/>
                </a:lnTo>
                <a:lnTo>
                  <a:pt x="0" y="55244"/>
                </a:lnTo>
                <a:lnTo>
                  <a:pt x="0" y="1744637"/>
                </a:lnTo>
                <a:lnTo>
                  <a:pt x="4345" y="1766127"/>
                </a:lnTo>
                <a:lnTo>
                  <a:pt x="16192" y="1783675"/>
                </a:lnTo>
                <a:lnTo>
                  <a:pt x="33754" y="1795505"/>
                </a:lnTo>
                <a:lnTo>
                  <a:pt x="55244" y="1799844"/>
                </a:lnTo>
                <a:lnTo>
                  <a:pt x="1797938" y="1799844"/>
                </a:lnTo>
                <a:lnTo>
                  <a:pt x="1819429" y="1795505"/>
                </a:lnTo>
                <a:lnTo>
                  <a:pt x="1836991" y="1783675"/>
                </a:lnTo>
                <a:lnTo>
                  <a:pt x="1848838" y="1766127"/>
                </a:lnTo>
                <a:lnTo>
                  <a:pt x="1853183" y="1744637"/>
                </a:lnTo>
                <a:lnTo>
                  <a:pt x="1853183" y="55244"/>
                </a:lnTo>
                <a:lnTo>
                  <a:pt x="1848838" y="33754"/>
                </a:lnTo>
                <a:lnTo>
                  <a:pt x="1836991" y="16192"/>
                </a:lnTo>
                <a:lnTo>
                  <a:pt x="1819429" y="4345"/>
                </a:lnTo>
                <a:lnTo>
                  <a:pt x="1797938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986327" y="5004835"/>
            <a:ext cx="1647189" cy="1605568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r>
              <a:rPr lang="en-US" sz="800" b="1" spc="-5" dirty="0" err="1" smtClean="0">
                <a:latin typeface="Segoe UI"/>
                <a:cs typeface="Segoe UI"/>
              </a:rPr>
              <a:t>Mi</a:t>
            </a:r>
            <a:r>
              <a:rPr lang="en-US" sz="800" b="1" spc="-5" dirty="0" smtClean="0">
                <a:latin typeface="Segoe UI"/>
                <a:cs typeface="Segoe UI"/>
              </a:rPr>
              <a:t> </a:t>
            </a:r>
            <a:r>
              <a:rPr lang="en-US" sz="800" b="1" spc="-5" dirty="0">
                <a:latin typeface="Segoe UI"/>
                <a:cs typeface="Segoe UI"/>
              </a:rPr>
              <a:t>a </a:t>
            </a:r>
            <a:r>
              <a:rPr lang="en-US" sz="800" b="1" spc="-5" dirty="0" err="1">
                <a:latin typeface="Segoe UI"/>
                <a:cs typeface="Segoe UI"/>
              </a:rPr>
              <a:t>csoport</a:t>
            </a:r>
            <a:r>
              <a:rPr lang="en-US" sz="800" b="1" spc="-5" dirty="0">
                <a:latin typeface="Segoe UI"/>
                <a:cs typeface="Segoe UI"/>
              </a:rPr>
              <a:t>?</a:t>
            </a:r>
          </a:p>
          <a:p>
            <a:pPr marL="96520">
              <a:spcBef>
                <a:spcPts val="185"/>
              </a:spcBef>
            </a:pPr>
            <a:r>
              <a:rPr lang="en-US" sz="700" spc="-5" dirty="0" err="1">
                <a:latin typeface="Segoe UI Semilight"/>
                <a:cs typeface="Segoe UI Semilight"/>
              </a:rPr>
              <a:t>Létrehozhat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saját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csoportot</a:t>
            </a:r>
            <a:r>
              <a:rPr lang="hu-HU" sz="700" spc="-5" dirty="0" smtClean="0">
                <a:latin typeface="Segoe UI Semilight"/>
                <a:cs typeface="Segoe UI Semilight"/>
              </a:rPr>
              <a:t>,</a:t>
            </a:r>
            <a:r>
              <a:rPr lang="en-US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vagy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csatlakozhat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más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csoporthoz</a:t>
            </a:r>
            <a:r>
              <a:rPr lang="en-US" sz="700" spc="-5" dirty="0">
                <a:latin typeface="Segoe UI Semilight"/>
                <a:cs typeface="Segoe UI Semilight"/>
              </a:rPr>
              <a:t>, </a:t>
            </a:r>
            <a:r>
              <a:rPr lang="en-US" sz="700" spc="-5" dirty="0" err="1">
                <a:latin typeface="Segoe UI Semilight"/>
                <a:cs typeface="Segoe UI Semilight"/>
              </a:rPr>
              <a:t>ahol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hu-HU" sz="700" spc="-5" dirty="0" smtClean="0">
                <a:latin typeface="Segoe UI Semilight"/>
                <a:cs typeface="Segoe UI Semilight"/>
              </a:rPr>
              <a:t>együttműködhet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egy</a:t>
            </a:r>
            <a:r>
              <a:rPr lang="en-US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meghatározott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csoporttal</a:t>
            </a:r>
            <a:r>
              <a:rPr lang="en-US" sz="700" spc="-5" dirty="0">
                <a:latin typeface="Segoe UI Semilight"/>
                <a:cs typeface="Segoe UI Semilight"/>
              </a:rPr>
              <a:t>. A </a:t>
            </a:r>
            <a:r>
              <a:rPr lang="en-US" sz="700" spc="-5" dirty="0" err="1">
                <a:latin typeface="Segoe UI Semilight"/>
                <a:cs typeface="Segoe UI Semilight"/>
              </a:rPr>
              <a:t>csoport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olyan</a:t>
            </a:r>
            <a:r>
              <a:rPr lang="en-US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hely</a:t>
            </a:r>
            <a:r>
              <a:rPr lang="hu-HU" sz="700" spc="-5" dirty="0" smtClean="0">
                <a:latin typeface="Segoe UI Semilight"/>
                <a:cs typeface="Segoe UI Semilight"/>
              </a:rPr>
              <a:t>,</a:t>
            </a:r>
            <a:r>
              <a:rPr lang="en-US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ahol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beszélgethetnek</a:t>
            </a:r>
            <a:r>
              <a:rPr lang="en-US" sz="700" spc="-5" dirty="0">
                <a:latin typeface="Segoe UI Semilight"/>
                <a:cs typeface="Segoe UI Semilight"/>
              </a:rPr>
              <a:t>, </a:t>
            </a:r>
            <a:r>
              <a:rPr lang="en-US" sz="700" spc="-5" dirty="0" err="1">
                <a:latin typeface="Segoe UI Semilight"/>
                <a:cs typeface="Segoe UI Semilight"/>
              </a:rPr>
              <a:t>fájlokat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és</a:t>
            </a:r>
            <a:r>
              <a:rPr lang="en-US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más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együttműködésre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alkalmas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eszközöket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oszthatnak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smtClean="0">
                <a:latin typeface="Segoe UI Semilight"/>
                <a:cs typeface="Segoe UI Semilight"/>
              </a:rPr>
              <a:t>meg</a:t>
            </a:r>
            <a:r>
              <a:rPr lang="hu-HU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 smtClean="0">
                <a:latin typeface="Segoe UI Semilight"/>
                <a:cs typeface="Segoe UI Semilight"/>
              </a:rPr>
              <a:t>–</a:t>
            </a:r>
            <a:r>
              <a:rPr lang="hu-HU" sz="700" spc="-5" dirty="0" smtClean="0">
                <a:latin typeface="Segoe UI Semilight"/>
                <a:cs typeface="Segoe UI Semilight"/>
              </a:rPr>
              <a:t> „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minden</a:t>
            </a:r>
            <a:r>
              <a:rPr lang="en-US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egy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helyen</a:t>
            </a:r>
            <a:r>
              <a:rPr lang="hu-HU" sz="700" spc="-5" dirty="0" smtClean="0">
                <a:latin typeface="Segoe UI Semilight"/>
                <a:cs typeface="Segoe UI Semilight"/>
              </a:rPr>
              <a:t>”</a:t>
            </a:r>
            <a:r>
              <a:rPr lang="en-US" sz="700" spc="-5" dirty="0" smtClean="0">
                <a:latin typeface="Segoe UI Semilight"/>
                <a:cs typeface="Segoe UI Semilight"/>
              </a:rPr>
              <a:t>. </a:t>
            </a:r>
            <a:r>
              <a:rPr lang="en-US" sz="700" spc="-5" dirty="0">
                <a:latin typeface="Segoe UI Semilight"/>
                <a:cs typeface="Segoe UI Semilight"/>
              </a:rPr>
              <a:t>A </a:t>
            </a:r>
            <a:r>
              <a:rPr lang="en-US" sz="700" spc="-5" dirty="0" err="1">
                <a:latin typeface="Segoe UI Semilight"/>
                <a:cs typeface="Segoe UI Semilight"/>
              </a:rPr>
              <a:t>csoport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állhat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tanárokból</a:t>
            </a:r>
            <a:r>
              <a:rPr lang="hu-HU" sz="700" spc="-5" dirty="0" smtClean="0">
                <a:latin typeface="Segoe UI Semilight"/>
                <a:cs typeface="Segoe UI Semilight"/>
              </a:rPr>
              <a:t>,</a:t>
            </a:r>
            <a:r>
              <a:rPr lang="en-US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egy</a:t>
            </a:r>
            <a:r>
              <a:rPr lang="en-US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osztály</a:t>
            </a:r>
            <a:r>
              <a:rPr lang="hu-HU" sz="700" spc="-5" dirty="0" smtClean="0">
                <a:latin typeface="Segoe UI Semilight"/>
                <a:cs typeface="Segoe UI Semilight"/>
              </a:rPr>
              <a:t>közösségből</a:t>
            </a:r>
            <a:r>
              <a:rPr lang="en-US" sz="700" spc="-5" dirty="0" smtClean="0">
                <a:latin typeface="Segoe UI Semilight"/>
                <a:cs typeface="Segoe UI Semilight"/>
              </a:rPr>
              <a:t>,</a:t>
            </a:r>
            <a:r>
              <a:rPr lang="hu-HU" sz="700" spc="-5" dirty="0" smtClean="0">
                <a:latin typeface="Segoe UI Semilight"/>
                <a:cs typeface="Segoe UI Semilight"/>
              </a:rPr>
              <a:t> lehet</a:t>
            </a:r>
            <a:r>
              <a:rPr lang="en-US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tanárok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csoportja</a:t>
            </a:r>
            <a:r>
              <a:rPr lang="hu-HU" sz="700" spc="-5" dirty="0" smtClean="0">
                <a:latin typeface="Segoe UI Semilight"/>
                <a:cs typeface="Segoe UI Semilight"/>
              </a:rPr>
              <a:t>,</a:t>
            </a:r>
            <a:r>
              <a:rPr lang="en-US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akik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egy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adott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témá</a:t>
            </a:r>
            <a:r>
              <a:rPr lang="hu-HU" sz="700" spc="-5" dirty="0" err="1" smtClean="0">
                <a:latin typeface="Segoe UI Semilight"/>
                <a:cs typeface="Segoe UI Semilight"/>
              </a:rPr>
              <a:t>ba</a:t>
            </a:r>
            <a:r>
              <a:rPr lang="en-US" sz="700" spc="-5" dirty="0" smtClean="0">
                <a:latin typeface="Segoe UI Semilight"/>
                <a:cs typeface="Segoe UI Semilight"/>
              </a:rPr>
              <a:t>n </a:t>
            </a:r>
            <a:r>
              <a:rPr lang="en-US" sz="700" spc="-5" dirty="0" err="1">
                <a:latin typeface="Segoe UI Semilight"/>
                <a:cs typeface="Segoe UI Semilight"/>
              </a:rPr>
              <a:t>együttműködnek</a:t>
            </a:r>
            <a:r>
              <a:rPr lang="en-US" sz="700" spc="-5" dirty="0">
                <a:latin typeface="Segoe UI Semilight"/>
                <a:cs typeface="Segoe UI Semilight"/>
              </a:rPr>
              <a:t>, </a:t>
            </a:r>
            <a:r>
              <a:rPr lang="en-US" sz="700" spc="-5" dirty="0" err="1">
                <a:latin typeface="Segoe UI Semilight"/>
                <a:cs typeface="Segoe UI Semilight"/>
              </a:rPr>
              <a:t>diákklubok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hu-HU" sz="700" spc="-5" dirty="0" err="1" smtClean="0">
                <a:latin typeface="Segoe UI Semilight"/>
                <a:cs typeface="Segoe UI Semilight"/>
              </a:rPr>
              <a:t>stb</a:t>
            </a:r>
            <a:r>
              <a:rPr lang="en-US" sz="700" spc="-5" dirty="0" smtClean="0">
                <a:latin typeface="Segoe UI Semilight"/>
                <a:cs typeface="Segoe UI Semilight"/>
              </a:rPr>
              <a:t>.</a:t>
            </a:r>
            <a:endParaRPr lang="en-US" sz="700" spc="-5" dirty="0">
              <a:latin typeface="Segoe UI Semilight"/>
              <a:cs typeface="Segoe UI Semilight"/>
            </a:endParaRPr>
          </a:p>
          <a:p>
            <a:r>
              <a:rPr lang="en-US" sz="800" dirty="0"/>
              <a:t/>
            </a:r>
            <a:br>
              <a:rPr lang="en-US" sz="800" dirty="0"/>
            </a:br>
            <a:endParaRPr sz="700" dirty="0">
              <a:latin typeface="Segoe UI Semilight"/>
              <a:cs typeface="Segoe UI Semi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9967" y="3508375"/>
            <a:ext cx="1851660" cy="685340"/>
          </a:xfrm>
          <a:custGeom>
            <a:avLst/>
            <a:gdLst/>
            <a:ahLst/>
            <a:cxnLst/>
            <a:rect l="l" t="t" r="r" b="b"/>
            <a:pathLst>
              <a:path w="1851660" h="631189">
                <a:moveTo>
                  <a:pt x="1832356" y="0"/>
                </a:moveTo>
                <a:lnTo>
                  <a:pt x="19354" y="0"/>
                </a:lnTo>
                <a:lnTo>
                  <a:pt x="11819" y="1516"/>
                </a:lnTo>
                <a:lnTo>
                  <a:pt x="5667" y="5651"/>
                </a:lnTo>
                <a:lnTo>
                  <a:pt x="1520" y="11787"/>
                </a:lnTo>
                <a:lnTo>
                  <a:pt x="0" y="19303"/>
                </a:lnTo>
                <a:lnTo>
                  <a:pt x="0" y="611632"/>
                </a:lnTo>
                <a:lnTo>
                  <a:pt x="1520" y="619148"/>
                </a:lnTo>
                <a:lnTo>
                  <a:pt x="5667" y="625284"/>
                </a:lnTo>
                <a:lnTo>
                  <a:pt x="11819" y="629419"/>
                </a:lnTo>
                <a:lnTo>
                  <a:pt x="19354" y="630936"/>
                </a:lnTo>
                <a:lnTo>
                  <a:pt x="1832356" y="630936"/>
                </a:lnTo>
                <a:lnTo>
                  <a:pt x="1839872" y="629419"/>
                </a:lnTo>
                <a:lnTo>
                  <a:pt x="1846008" y="625284"/>
                </a:lnTo>
                <a:lnTo>
                  <a:pt x="1850143" y="619148"/>
                </a:lnTo>
                <a:lnTo>
                  <a:pt x="1851659" y="611632"/>
                </a:lnTo>
                <a:lnTo>
                  <a:pt x="1851659" y="19303"/>
                </a:lnTo>
                <a:lnTo>
                  <a:pt x="1850143" y="11787"/>
                </a:lnTo>
                <a:lnTo>
                  <a:pt x="1846008" y="5651"/>
                </a:lnTo>
                <a:lnTo>
                  <a:pt x="1839872" y="1516"/>
                </a:lnTo>
                <a:lnTo>
                  <a:pt x="1832356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66140" y="3590258"/>
            <a:ext cx="1649044" cy="659668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30"/>
              </a:spcBef>
            </a:pPr>
            <a:r>
              <a:rPr lang="en-US" sz="800" b="1" spc="-5" dirty="0">
                <a:latin typeface="Segoe UI"/>
                <a:cs typeface="Segoe UI"/>
              </a:rPr>
              <a:t>A </a:t>
            </a:r>
            <a:r>
              <a:rPr lang="en-US" sz="800" b="1" spc="-5" dirty="0" err="1">
                <a:latin typeface="Segoe UI"/>
                <a:cs typeface="Segoe UI"/>
              </a:rPr>
              <a:t>csoportok</a:t>
            </a:r>
            <a:r>
              <a:rPr lang="en-US" sz="800" b="1" spc="-5" dirty="0">
                <a:latin typeface="Segoe UI"/>
                <a:cs typeface="Segoe UI"/>
              </a:rPr>
              <a:t> </a:t>
            </a:r>
            <a:r>
              <a:rPr lang="en-US" sz="800" b="1" spc="-5" dirty="0" err="1">
                <a:latin typeface="Segoe UI"/>
                <a:cs typeface="Segoe UI"/>
              </a:rPr>
              <a:t>áttekintése</a:t>
            </a:r>
            <a:r>
              <a:rPr lang="en-US" sz="800" b="1" spc="-5" dirty="0">
                <a:latin typeface="Segoe UI"/>
                <a:cs typeface="Segoe UI"/>
              </a:rPr>
              <a:t> </a:t>
            </a:r>
            <a:r>
              <a:rPr lang="en-US" sz="800" b="1" spc="-5" dirty="0" err="1">
                <a:latin typeface="Segoe UI"/>
                <a:cs typeface="Segoe UI"/>
              </a:rPr>
              <a:t>és</a:t>
            </a:r>
            <a:r>
              <a:rPr lang="en-US" sz="800" b="1" spc="-5" dirty="0">
                <a:latin typeface="Segoe UI"/>
                <a:cs typeface="Segoe UI"/>
              </a:rPr>
              <a:t> </a:t>
            </a:r>
            <a:r>
              <a:rPr lang="en-US" sz="800" b="1" spc="-5" dirty="0" err="1">
                <a:latin typeface="Segoe UI"/>
                <a:cs typeface="Segoe UI"/>
              </a:rPr>
              <a:t>szervezése</a:t>
            </a:r>
            <a:endParaRPr lang="en-US" sz="800" b="1" spc="-5" dirty="0">
              <a:latin typeface="Segoe UI"/>
              <a:cs typeface="Segoe UI"/>
            </a:endParaRPr>
          </a:p>
          <a:p>
            <a:r>
              <a:rPr lang="en-US" sz="700" spc="-5" dirty="0" err="1">
                <a:latin typeface="Segoe UI Semilight"/>
                <a:cs typeface="Segoe UI Semilight"/>
              </a:rPr>
              <a:t>Tekintse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át</a:t>
            </a:r>
            <a:r>
              <a:rPr lang="en-US" sz="700" spc="-5" dirty="0">
                <a:latin typeface="Segoe UI Semilight"/>
                <a:cs typeface="Segoe UI Semilight"/>
              </a:rPr>
              <a:t> a </a:t>
            </a:r>
            <a:r>
              <a:rPr lang="en-US" sz="700" spc="-5" dirty="0" err="1">
                <a:latin typeface="Segoe UI Semilight"/>
                <a:cs typeface="Segoe UI Semilight"/>
              </a:rPr>
              <a:t>csoportjait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hu-HU" sz="700" spc="-5" dirty="0" smtClean="0">
                <a:latin typeface="Segoe UI Semilight"/>
                <a:cs typeface="Segoe UI Semilight"/>
              </a:rPr>
              <a:t>egy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kattintással</a:t>
            </a:r>
            <a:r>
              <a:rPr lang="en-US" sz="700" spc="-5" dirty="0" smtClean="0">
                <a:latin typeface="Segoe UI Semilight"/>
                <a:cs typeface="Segoe UI Semilight"/>
              </a:rPr>
              <a:t>. </a:t>
            </a:r>
            <a:r>
              <a:rPr lang="en-US" sz="700" spc="-5" dirty="0" err="1">
                <a:latin typeface="Segoe UI Semilight"/>
                <a:cs typeface="Segoe UI Semilight"/>
              </a:rPr>
              <a:t>Alak</a:t>
            </a:r>
            <a:r>
              <a:rPr lang="hu-HU" sz="700" spc="-5" dirty="0">
                <a:latin typeface="Segoe UI Semilight"/>
                <a:cs typeface="Segoe UI Semilight"/>
              </a:rPr>
              <a:t>ítsa ki a csoportok beosztását a </a:t>
            </a:r>
            <a:r>
              <a:rPr lang="hu-HU" sz="700" spc="-5" dirty="0" smtClean="0">
                <a:latin typeface="Segoe UI Semilight"/>
                <a:cs typeface="Segoe UI Semilight"/>
              </a:rPr>
              <a:t>csapatikon </a:t>
            </a:r>
            <a:r>
              <a:rPr lang="hu-HU" sz="700" spc="-5" dirty="0">
                <a:latin typeface="Segoe UI Semilight"/>
                <a:cs typeface="Segoe UI Semilight"/>
              </a:rPr>
              <a:t>húzásával</a:t>
            </a:r>
            <a:r>
              <a:rPr lang="en-US" sz="700" spc="-5" dirty="0">
                <a:latin typeface="Segoe UI Semilight"/>
                <a:cs typeface="Segoe UI Semilight"/>
              </a:rPr>
              <a:t>.</a:t>
            </a:r>
          </a:p>
        </p:txBody>
      </p:sp>
      <p:sp>
        <p:nvSpPr>
          <p:cNvPr id="28" name="object 28"/>
          <p:cNvSpPr/>
          <p:nvPr/>
        </p:nvSpPr>
        <p:spPr>
          <a:xfrm>
            <a:off x="382524" y="5260974"/>
            <a:ext cx="1851660" cy="685341"/>
          </a:xfrm>
          <a:custGeom>
            <a:avLst/>
            <a:gdLst/>
            <a:ahLst/>
            <a:cxnLst/>
            <a:rect l="l" t="t" r="r" b="b"/>
            <a:pathLst>
              <a:path w="1851660" h="607060">
                <a:moveTo>
                  <a:pt x="1833118" y="0"/>
                </a:moveTo>
                <a:lnTo>
                  <a:pt x="18605" y="0"/>
                </a:lnTo>
                <a:lnTo>
                  <a:pt x="11363" y="1468"/>
                </a:lnTo>
                <a:lnTo>
                  <a:pt x="5449" y="5461"/>
                </a:lnTo>
                <a:lnTo>
                  <a:pt x="1462" y="11358"/>
                </a:lnTo>
                <a:lnTo>
                  <a:pt x="0" y="18541"/>
                </a:lnTo>
                <a:lnTo>
                  <a:pt x="0" y="588009"/>
                </a:lnTo>
                <a:lnTo>
                  <a:pt x="1462" y="595193"/>
                </a:lnTo>
                <a:lnTo>
                  <a:pt x="5449" y="601090"/>
                </a:lnTo>
                <a:lnTo>
                  <a:pt x="11363" y="605083"/>
                </a:lnTo>
                <a:lnTo>
                  <a:pt x="18605" y="606551"/>
                </a:lnTo>
                <a:lnTo>
                  <a:pt x="1833118" y="606551"/>
                </a:lnTo>
                <a:lnTo>
                  <a:pt x="1840301" y="605083"/>
                </a:lnTo>
                <a:lnTo>
                  <a:pt x="1846199" y="601090"/>
                </a:lnTo>
                <a:lnTo>
                  <a:pt x="1850191" y="595193"/>
                </a:lnTo>
                <a:lnTo>
                  <a:pt x="1851659" y="588009"/>
                </a:lnTo>
                <a:lnTo>
                  <a:pt x="1851659" y="18541"/>
                </a:lnTo>
                <a:lnTo>
                  <a:pt x="1850191" y="11358"/>
                </a:lnTo>
                <a:lnTo>
                  <a:pt x="1846199" y="5461"/>
                </a:lnTo>
                <a:lnTo>
                  <a:pt x="1840301" y="1468"/>
                </a:lnTo>
                <a:lnTo>
                  <a:pt x="1833118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73329" y="5294527"/>
            <a:ext cx="1522730" cy="51193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30"/>
              </a:spcBef>
            </a:pPr>
            <a:r>
              <a:rPr lang="en-US" sz="800" b="1" spc="-5" dirty="0" err="1">
                <a:latin typeface="Segoe UI"/>
                <a:cs typeface="Segoe UI"/>
              </a:rPr>
              <a:t>Seg</a:t>
            </a:r>
            <a:r>
              <a:rPr lang="hu-HU" sz="800" b="1" spc="-5" dirty="0">
                <a:latin typeface="Segoe UI"/>
                <a:cs typeface="Segoe UI"/>
              </a:rPr>
              <a:t>ítség</a:t>
            </a:r>
            <a:endParaRPr sz="800" b="1" spc="-5" dirty="0">
              <a:latin typeface="Segoe UI"/>
              <a:cs typeface="Segoe UI"/>
            </a:endParaRPr>
          </a:p>
          <a:p>
            <a:r>
              <a:rPr lang="en-US" sz="700" spc="-10" dirty="0" err="1" smtClean="0">
                <a:latin typeface="Segoe UI Semilight"/>
                <a:cs typeface="Segoe UI Semilight"/>
              </a:rPr>
              <a:t>Ezen</a:t>
            </a:r>
            <a:r>
              <a:rPr lang="en-US" sz="700" spc="-10" dirty="0" smtClean="0">
                <a:latin typeface="Segoe UI Semilight"/>
                <a:cs typeface="Segoe UI Semilight"/>
              </a:rPr>
              <a:t> </a:t>
            </a:r>
            <a:r>
              <a:rPr lang="en-US" sz="700" spc="-10" dirty="0" err="1" smtClean="0">
                <a:latin typeface="Segoe UI Semilight"/>
                <a:cs typeface="Segoe UI Semilight"/>
              </a:rPr>
              <a:t>opció</a:t>
            </a:r>
            <a:r>
              <a:rPr lang="hu-HU" sz="700" spc="-10" dirty="0" smtClean="0">
                <a:latin typeface="Segoe UI Semilight"/>
                <a:cs typeface="Segoe UI Semilight"/>
              </a:rPr>
              <a:t> használatával</a:t>
            </a:r>
            <a:r>
              <a:rPr lang="en-US" sz="700" spc="-10" dirty="0" smtClean="0">
                <a:latin typeface="Segoe UI Semilight"/>
                <a:cs typeface="Segoe UI Semilight"/>
              </a:rPr>
              <a:t> </a:t>
            </a:r>
            <a:r>
              <a:rPr lang="en-US" sz="700" spc="-10" dirty="0" err="1" smtClean="0">
                <a:latin typeface="Segoe UI Semilight"/>
                <a:cs typeface="Segoe UI Semilight"/>
              </a:rPr>
              <a:t>további</a:t>
            </a:r>
            <a:r>
              <a:rPr lang="en-US" sz="700" spc="-10" dirty="0" smtClean="0">
                <a:latin typeface="Segoe UI Semilight"/>
                <a:cs typeface="Segoe UI Semilight"/>
              </a:rPr>
              <a:t> </a:t>
            </a:r>
            <a:r>
              <a:rPr lang="en-US" sz="700" spc="-10" dirty="0" err="1" smtClean="0">
                <a:latin typeface="Segoe UI Semilight"/>
                <a:cs typeface="Segoe UI Semilight"/>
              </a:rPr>
              <a:t>inf</a:t>
            </a:r>
            <a:r>
              <a:rPr lang="hu-HU" sz="700" spc="-10" dirty="0" smtClean="0">
                <a:latin typeface="Segoe UI Semilight"/>
                <a:cs typeface="Segoe UI Semilight"/>
              </a:rPr>
              <a:t>ó</a:t>
            </a:r>
            <a:r>
              <a:rPr lang="en-US" sz="700" spc="-10" dirty="0" err="1" smtClean="0">
                <a:latin typeface="Segoe UI Semilight"/>
                <a:cs typeface="Segoe UI Semilight"/>
              </a:rPr>
              <a:t>kat</a:t>
            </a:r>
            <a:r>
              <a:rPr lang="en-US" sz="700" spc="-10" dirty="0" smtClean="0">
                <a:latin typeface="Segoe UI Semilight"/>
                <a:cs typeface="Segoe UI Semilight"/>
              </a:rPr>
              <a:t> </a:t>
            </a:r>
            <a:r>
              <a:rPr lang="en-US" sz="700" spc="-10" dirty="0" err="1">
                <a:latin typeface="Segoe UI Semilight"/>
                <a:cs typeface="Segoe UI Semilight"/>
              </a:rPr>
              <a:t>és</a:t>
            </a:r>
            <a:r>
              <a:rPr lang="en-US" sz="700" spc="-10" dirty="0">
                <a:latin typeface="Segoe UI Semilight"/>
                <a:cs typeface="Segoe UI Semilight"/>
              </a:rPr>
              <a:t> </a:t>
            </a:r>
            <a:r>
              <a:rPr lang="en-US" sz="700" spc="-10" dirty="0" err="1">
                <a:latin typeface="Segoe UI Semilight"/>
                <a:cs typeface="Segoe UI Semilight"/>
              </a:rPr>
              <a:t>magyarázatokat</a:t>
            </a:r>
            <a:r>
              <a:rPr lang="en-US" sz="700" spc="-10" dirty="0">
                <a:latin typeface="Segoe UI Semilight"/>
                <a:cs typeface="Segoe UI Semilight"/>
              </a:rPr>
              <a:t> </a:t>
            </a:r>
            <a:r>
              <a:rPr lang="hu-HU" sz="700" spc="-10" dirty="0" err="1" smtClean="0">
                <a:latin typeface="Segoe UI Semilight"/>
                <a:cs typeface="Segoe UI Semilight"/>
              </a:rPr>
              <a:t>kaphar</a:t>
            </a:r>
            <a:r>
              <a:rPr lang="hu-HU" sz="700" spc="-10" dirty="0" smtClean="0">
                <a:latin typeface="Segoe UI Semilight"/>
                <a:cs typeface="Segoe UI Semilight"/>
              </a:rPr>
              <a:t> </a:t>
            </a:r>
            <a:r>
              <a:rPr lang="hu-HU" sz="700" spc="-10" dirty="0" smtClean="0">
                <a:latin typeface="Segoe UI Semilight"/>
                <a:cs typeface="Segoe UI Semilight"/>
              </a:rPr>
              <a:t>a </a:t>
            </a:r>
            <a:r>
              <a:rPr lang="hu-HU" sz="700" spc="-10" dirty="0" err="1" smtClean="0">
                <a:latin typeface="Segoe UI Semilight"/>
                <a:cs typeface="Segoe UI Semilight"/>
              </a:rPr>
              <a:t>Teams</a:t>
            </a:r>
            <a:r>
              <a:rPr lang="hu-HU" sz="700" spc="-10" dirty="0" smtClean="0">
                <a:latin typeface="Segoe UI Semilight"/>
                <a:cs typeface="Segoe UI Semilight"/>
              </a:rPr>
              <a:t> </a:t>
            </a:r>
            <a:r>
              <a:rPr lang="en-US" sz="700" spc="-10" dirty="0" err="1" smtClean="0">
                <a:latin typeface="Segoe UI Semilight"/>
                <a:cs typeface="Segoe UI Semilight"/>
              </a:rPr>
              <a:t>múköd</a:t>
            </a:r>
            <a:r>
              <a:rPr lang="hu-HU" sz="700" spc="-10" dirty="0" err="1" smtClean="0">
                <a:latin typeface="Segoe UI Semilight"/>
                <a:cs typeface="Segoe UI Semilight"/>
              </a:rPr>
              <a:t>ésével</a:t>
            </a:r>
            <a:r>
              <a:rPr lang="hu-HU" sz="700" spc="-10" dirty="0" smtClean="0">
                <a:latin typeface="Segoe UI Semilight"/>
                <a:cs typeface="Segoe UI Semilight"/>
              </a:rPr>
              <a:t> kapcsolatban</a:t>
            </a:r>
            <a:r>
              <a:rPr lang="en-US" sz="700" spc="-10" dirty="0" smtClean="0">
                <a:latin typeface="Segoe UI Semilight"/>
                <a:cs typeface="Segoe UI Semilight"/>
              </a:rPr>
              <a:t>.</a:t>
            </a:r>
            <a:endParaRPr lang="en-US" sz="700" spc="-10" dirty="0">
              <a:latin typeface="Segoe UI Semilight"/>
              <a:cs typeface="Segoe UI Semiligh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883140" y="3374135"/>
            <a:ext cx="1853564" cy="667640"/>
          </a:xfrm>
          <a:custGeom>
            <a:avLst/>
            <a:gdLst/>
            <a:ahLst/>
            <a:cxnLst/>
            <a:rect l="l" t="t" r="r" b="b"/>
            <a:pathLst>
              <a:path w="1853565" h="608329">
                <a:moveTo>
                  <a:pt x="1834514" y="0"/>
                </a:moveTo>
                <a:lnTo>
                  <a:pt x="18668" y="0"/>
                </a:lnTo>
                <a:lnTo>
                  <a:pt x="11412" y="1470"/>
                </a:lnTo>
                <a:lnTo>
                  <a:pt x="5476" y="5476"/>
                </a:lnTo>
                <a:lnTo>
                  <a:pt x="1470" y="11412"/>
                </a:lnTo>
                <a:lnTo>
                  <a:pt x="0" y="18668"/>
                </a:lnTo>
                <a:lnTo>
                  <a:pt x="0" y="589407"/>
                </a:lnTo>
                <a:lnTo>
                  <a:pt x="1470" y="596663"/>
                </a:lnTo>
                <a:lnTo>
                  <a:pt x="5476" y="602599"/>
                </a:lnTo>
                <a:lnTo>
                  <a:pt x="11412" y="606605"/>
                </a:lnTo>
                <a:lnTo>
                  <a:pt x="18668" y="608076"/>
                </a:lnTo>
                <a:lnTo>
                  <a:pt x="1834514" y="608076"/>
                </a:lnTo>
                <a:lnTo>
                  <a:pt x="1841771" y="606605"/>
                </a:lnTo>
                <a:lnTo>
                  <a:pt x="1847707" y="602599"/>
                </a:lnTo>
                <a:lnTo>
                  <a:pt x="1851713" y="596663"/>
                </a:lnTo>
                <a:lnTo>
                  <a:pt x="1853183" y="589407"/>
                </a:lnTo>
                <a:lnTo>
                  <a:pt x="1853183" y="18668"/>
                </a:lnTo>
                <a:lnTo>
                  <a:pt x="1851713" y="11412"/>
                </a:lnTo>
                <a:lnTo>
                  <a:pt x="1847707" y="5476"/>
                </a:lnTo>
                <a:lnTo>
                  <a:pt x="1841771" y="1470"/>
                </a:lnTo>
                <a:lnTo>
                  <a:pt x="1834514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968610" y="3439382"/>
            <a:ext cx="1509395" cy="810478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r>
              <a:rPr lang="en-US" sz="800" b="1" dirty="0" smtClean="0">
                <a:latin typeface="Segoe UI"/>
                <a:cs typeface="Segoe UI"/>
              </a:rPr>
              <a:t>A </a:t>
            </a:r>
            <a:r>
              <a:rPr lang="en-US" sz="800" b="1" dirty="0" err="1">
                <a:latin typeface="Segoe UI"/>
                <a:cs typeface="Segoe UI"/>
              </a:rPr>
              <a:t>csoport</a:t>
            </a:r>
            <a:r>
              <a:rPr lang="en-US" sz="800" b="1" dirty="0">
                <a:latin typeface="Segoe UI"/>
                <a:cs typeface="Segoe UI"/>
              </a:rPr>
              <a:t> </a:t>
            </a:r>
            <a:r>
              <a:rPr lang="en-US" sz="800" b="1" dirty="0" err="1">
                <a:latin typeface="Segoe UI"/>
                <a:cs typeface="Segoe UI"/>
              </a:rPr>
              <a:t>kezelése</a:t>
            </a:r>
            <a:endParaRPr lang="en-US" sz="800" b="1" dirty="0">
              <a:latin typeface="Segoe UI"/>
              <a:cs typeface="Segoe UI"/>
            </a:endParaRPr>
          </a:p>
          <a:p>
            <a:pPr marL="12700" marR="5080">
              <a:lnSpc>
                <a:spcPct val="120000"/>
              </a:lnSpc>
              <a:spcBef>
                <a:spcPts val="15"/>
              </a:spcBef>
            </a:pPr>
            <a:r>
              <a:rPr lang="en-US" sz="700" spc="-5" dirty="0" err="1">
                <a:latin typeface="Segoe UI Semilight"/>
                <a:cs typeface="Segoe UI Semilight"/>
              </a:rPr>
              <a:t>Adja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hozzá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hu-HU" sz="700" spc="-5" dirty="0" smtClean="0">
                <a:latin typeface="Segoe UI Semilight"/>
                <a:cs typeface="Segoe UI Semilight"/>
              </a:rPr>
              <a:t>a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csoporttagokat</a:t>
            </a:r>
            <a:r>
              <a:rPr lang="en-US" sz="700" spc="-5" dirty="0">
                <a:latin typeface="Segoe UI Semilight"/>
                <a:cs typeface="Segoe UI Semilight"/>
              </a:rPr>
              <a:t>, </a:t>
            </a:r>
            <a:r>
              <a:rPr lang="en-US" sz="700" spc="-5" dirty="0" err="1">
                <a:latin typeface="Segoe UI Semilight"/>
                <a:cs typeface="Segoe UI Semilight"/>
              </a:rPr>
              <a:t>hozzon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létre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új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csatornát</a:t>
            </a:r>
            <a:r>
              <a:rPr lang="hu-HU" sz="700" spc="-5" dirty="0" smtClean="0">
                <a:latin typeface="Segoe UI Semilight"/>
                <a:cs typeface="Segoe UI Semilight"/>
              </a:rPr>
              <a:t>,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vagy</a:t>
            </a:r>
            <a:r>
              <a:rPr lang="en-US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találja</a:t>
            </a:r>
            <a:r>
              <a:rPr lang="en-US" sz="700" spc="-5" dirty="0">
                <a:latin typeface="Segoe UI Semilight"/>
                <a:cs typeface="Segoe UI Semilight"/>
              </a:rPr>
              <a:t> meg </a:t>
            </a:r>
            <a:r>
              <a:rPr lang="en-US" sz="700" spc="-5" dirty="0" err="1">
                <a:latin typeface="Segoe UI Semilight"/>
                <a:cs typeface="Segoe UI Semilight"/>
              </a:rPr>
              <a:t>az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Ön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csoportjának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linkjét</a:t>
            </a:r>
            <a:r>
              <a:rPr lang="hu-HU" sz="700" spc="-5" dirty="0" smtClean="0">
                <a:latin typeface="Segoe UI Semilight"/>
                <a:cs typeface="Segoe UI Semilight"/>
              </a:rPr>
              <a:t>,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amelyet</a:t>
            </a:r>
            <a:r>
              <a:rPr lang="en-US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megosztásra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használhat</a:t>
            </a:r>
            <a:r>
              <a:rPr lang="en-US" sz="700" spc="-5" dirty="0" smtClean="0">
                <a:latin typeface="Segoe UI Semilight"/>
                <a:cs typeface="Segoe UI Semilight"/>
              </a:rPr>
              <a:t>.</a:t>
            </a:r>
            <a:endParaRPr lang="en-US" sz="700" spc="-5" dirty="0">
              <a:latin typeface="Segoe UI Semilight"/>
              <a:cs typeface="Segoe UI Semilight"/>
            </a:endParaRPr>
          </a:p>
          <a:p>
            <a:pPr marL="12700" marR="5080">
              <a:lnSpc>
                <a:spcPct val="120000"/>
              </a:lnSpc>
              <a:spcBef>
                <a:spcPts val="15"/>
              </a:spcBef>
            </a:pPr>
            <a:r>
              <a:rPr lang="sr-Latn-RS" sz="700" b="0" spc="-10" dirty="0" smtClean="0">
                <a:latin typeface="Segoe UI Semilight"/>
                <a:cs typeface="Segoe UI Semilight"/>
              </a:rPr>
              <a:t>a</a:t>
            </a:r>
            <a:r>
              <a:rPr lang="sr-Latn-RS" sz="700" b="0" spc="-10" dirty="0">
                <a:latin typeface="Segoe UI Semilight"/>
                <a:cs typeface="Segoe UI Semilight"/>
              </a:rPr>
              <a:t>.</a:t>
            </a:r>
            <a:endParaRPr sz="700" dirty="0">
              <a:latin typeface="Segoe UI Semilight"/>
              <a:cs typeface="Segoe UI Semi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883140" y="4134611"/>
            <a:ext cx="1853564" cy="725839"/>
          </a:xfrm>
          <a:prstGeom prst="rect">
            <a:avLst/>
          </a:prstGeom>
          <a:solidFill>
            <a:srgbClr val="F3F1F0"/>
          </a:solidFill>
        </p:spPr>
        <p:txBody>
          <a:bodyPr vert="horz" wrap="square" lIns="0" tIns="104139" rIns="0" bIns="0" rtlCol="0">
            <a:spAutoFit/>
          </a:bodyPr>
          <a:lstStyle/>
          <a:p>
            <a:r>
              <a:rPr lang="en-US" sz="800" b="1" dirty="0">
                <a:latin typeface="Segoe UI"/>
                <a:cs typeface="Segoe UI"/>
              </a:rPr>
              <a:t>A </a:t>
            </a:r>
            <a:r>
              <a:rPr lang="en-US" sz="800" b="1" dirty="0" err="1">
                <a:latin typeface="Segoe UI"/>
                <a:cs typeface="Segoe UI"/>
              </a:rPr>
              <a:t>csoport</a:t>
            </a:r>
            <a:r>
              <a:rPr lang="en-US" sz="800" b="1" dirty="0">
                <a:latin typeface="Segoe UI"/>
                <a:cs typeface="Segoe UI"/>
              </a:rPr>
              <a:t> </a:t>
            </a:r>
            <a:r>
              <a:rPr lang="en-US" sz="800" b="1" dirty="0" err="1">
                <a:latin typeface="Segoe UI"/>
                <a:cs typeface="Segoe UI"/>
              </a:rPr>
              <a:t>és</a:t>
            </a:r>
            <a:r>
              <a:rPr lang="en-US" sz="800" b="1" dirty="0">
                <a:latin typeface="Segoe UI"/>
                <a:cs typeface="Segoe UI"/>
              </a:rPr>
              <a:t> a </a:t>
            </a:r>
            <a:r>
              <a:rPr lang="en-US" sz="800" b="1" dirty="0" err="1">
                <a:latin typeface="Segoe UI"/>
                <a:cs typeface="Segoe UI"/>
              </a:rPr>
              <a:t>tevékenységek</a:t>
            </a:r>
            <a:r>
              <a:rPr lang="en-US" sz="800" b="1" dirty="0">
                <a:latin typeface="Segoe UI"/>
                <a:cs typeface="Segoe UI"/>
              </a:rPr>
              <a:t> </a:t>
            </a:r>
            <a:r>
              <a:rPr lang="en-US" sz="800" b="1" dirty="0" err="1">
                <a:latin typeface="Segoe UI"/>
                <a:cs typeface="Segoe UI"/>
              </a:rPr>
              <a:t>áttekintése</a:t>
            </a:r>
            <a:endParaRPr lang="en-US" sz="800" b="1" dirty="0">
              <a:latin typeface="Segoe UI"/>
              <a:cs typeface="Segoe UI"/>
            </a:endParaRPr>
          </a:p>
          <a:p>
            <a:pPr marL="96520">
              <a:spcBef>
                <a:spcPts val="185"/>
              </a:spcBef>
            </a:pPr>
            <a:r>
              <a:rPr lang="en-US" sz="700" spc="-5" dirty="0">
                <a:latin typeface="Segoe UI Semilight"/>
                <a:cs typeface="Segoe UI Semilight"/>
              </a:rPr>
              <a:t>A </a:t>
            </a:r>
            <a:r>
              <a:rPr lang="en-US" sz="700" i="1" spc="-5" dirty="0" err="1" smtClean="0">
                <a:latin typeface="Segoe UI Semilight"/>
                <a:cs typeface="Segoe UI Semilight"/>
              </a:rPr>
              <a:t>csoport–ra</a:t>
            </a:r>
            <a:r>
              <a:rPr lang="en-US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kattintással</a:t>
            </a:r>
            <a:r>
              <a:rPr lang="hu-HU" sz="700" spc="-5" dirty="0" smtClean="0">
                <a:latin typeface="Segoe UI Semilight"/>
                <a:cs typeface="Segoe UI Semilight"/>
              </a:rPr>
              <a:t> bejut </a:t>
            </a:r>
            <a:r>
              <a:rPr lang="en-US" sz="700" spc="-5" dirty="0" smtClean="0">
                <a:latin typeface="Segoe UI Semilight"/>
                <a:cs typeface="Segoe UI Semilight"/>
              </a:rPr>
              <a:t>a </a:t>
            </a:r>
            <a:r>
              <a:rPr lang="en-US" sz="700" spc="-5" dirty="0" err="1">
                <a:latin typeface="Segoe UI Semilight"/>
                <a:cs typeface="Segoe UI Semilight"/>
              </a:rPr>
              <a:t>saját</a:t>
            </a:r>
            <a:r>
              <a:rPr lang="en-US" sz="700" spc="-5" dirty="0"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csoportjába</a:t>
            </a:r>
            <a:r>
              <a:rPr lang="en-US" sz="700" spc="-5" dirty="0" smtClean="0">
                <a:latin typeface="Segoe UI Semilight"/>
                <a:cs typeface="Segoe UI Semilight"/>
              </a:rPr>
              <a:t>(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osztály</a:t>
            </a:r>
            <a:r>
              <a:rPr lang="en-US" sz="700" spc="-5" dirty="0" smtClean="0">
                <a:latin typeface="Segoe UI Semilight"/>
                <a:cs typeface="Segoe UI Semilight"/>
              </a:rPr>
              <a:t>/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tantárgy</a:t>
            </a:r>
            <a:r>
              <a:rPr lang="en-US" sz="700" spc="-5" dirty="0" smtClean="0">
                <a:latin typeface="Segoe UI Semilight"/>
                <a:cs typeface="Segoe UI Semilight"/>
              </a:rPr>
              <a:t>)</a:t>
            </a:r>
            <a:r>
              <a:rPr lang="hu-HU" sz="700" spc="-5" dirty="0" smtClean="0">
                <a:latin typeface="Segoe UI Semilight"/>
                <a:cs typeface="Segoe UI Semilight"/>
              </a:rPr>
              <a:t>.</a:t>
            </a:r>
            <a:endParaRPr lang="en-US" sz="700" spc="-5" dirty="0">
              <a:latin typeface="Segoe UI Semilight"/>
              <a:cs typeface="Segoe UI Semilight"/>
            </a:endParaRPr>
          </a:p>
          <a:p>
            <a:pPr marL="96520">
              <a:lnSpc>
                <a:spcPct val="100000"/>
              </a:lnSpc>
              <a:spcBef>
                <a:spcPts val="185"/>
              </a:spcBef>
            </a:pPr>
            <a:endParaRPr sz="700" dirty="0">
              <a:latin typeface="Segoe UI Semilight"/>
              <a:cs typeface="Segoe UI Semilight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A39085DC-0ADD-4AF6-BE74-52EF16424C12}"/>
              </a:ext>
            </a:extLst>
          </p:cNvPr>
          <p:cNvCxnSpPr>
            <a:cxnSpLocks/>
          </p:cNvCxnSpPr>
          <p:nvPr/>
        </p:nvCxnSpPr>
        <p:spPr>
          <a:xfrm>
            <a:off x="2228623" y="2898775"/>
            <a:ext cx="309377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xmlns="" id="{A49DA478-28B1-409E-885B-5D62906FE249}"/>
              </a:ext>
            </a:extLst>
          </p:cNvPr>
          <p:cNvCxnSpPr>
            <a:cxnSpLocks/>
          </p:cNvCxnSpPr>
          <p:nvPr/>
        </p:nvCxnSpPr>
        <p:spPr>
          <a:xfrm flipV="1">
            <a:off x="2228623" y="3355976"/>
            <a:ext cx="309377" cy="304799"/>
          </a:xfrm>
          <a:prstGeom prst="bentConnector3">
            <a:avLst>
              <a:gd name="adj1" fmla="val 45895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xmlns="" id="{6121B5CA-4C60-4846-B9B4-A66B952B644C}"/>
              </a:ext>
            </a:extLst>
          </p:cNvPr>
          <p:cNvCxnSpPr>
            <a:cxnSpLocks/>
          </p:cNvCxnSpPr>
          <p:nvPr/>
        </p:nvCxnSpPr>
        <p:spPr>
          <a:xfrm>
            <a:off x="2209800" y="6556375"/>
            <a:ext cx="309377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xmlns="" id="{1ABB137D-8131-495D-9AE6-4BC9EAFFC7EA}"/>
              </a:ext>
            </a:extLst>
          </p:cNvPr>
          <p:cNvCxnSpPr>
            <a:cxnSpLocks/>
          </p:cNvCxnSpPr>
          <p:nvPr/>
        </p:nvCxnSpPr>
        <p:spPr>
          <a:xfrm flipH="1">
            <a:off x="7391400" y="3590258"/>
            <a:ext cx="2491740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xmlns="" id="{0BC4BE41-C5A4-47F4-9869-F76B0955A7AA}"/>
              </a:ext>
            </a:extLst>
          </p:cNvPr>
          <p:cNvCxnSpPr>
            <a:cxnSpLocks/>
            <a:stCxn id="36" idx="1"/>
          </p:cNvCxnSpPr>
          <p:nvPr/>
        </p:nvCxnSpPr>
        <p:spPr>
          <a:xfrm rot="10800000">
            <a:off x="6553200" y="3888231"/>
            <a:ext cx="3329940" cy="609301"/>
          </a:xfrm>
          <a:prstGeom prst="bentConnector3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xmlns="" id="{BD568362-F81E-40F4-910F-AB37223C9CC3}"/>
              </a:ext>
            </a:extLst>
          </p:cNvPr>
          <p:cNvCxnSpPr/>
          <p:nvPr/>
        </p:nvCxnSpPr>
        <p:spPr>
          <a:xfrm>
            <a:off x="9448800" y="2360803"/>
            <a:ext cx="0" cy="318484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5333F4E2-E7CA-4B4A-89FD-CB8BD79B43B2}"/>
              </a:ext>
            </a:extLst>
          </p:cNvPr>
          <p:cNvCxnSpPr/>
          <p:nvPr/>
        </p:nvCxnSpPr>
        <p:spPr>
          <a:xfrm>
            <a:off x="6400800" y="2350785"/>
            <a:ext cx="0" cy="318484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xmlns="" id="{64ACB558-0568-45B2-A98B-298938B28CE2}"/>
              </a:ext>
            </a:extLst>
          </p:cNvPr>
          <p:cNvCxnSpPr/>
          <p:nvPr/>
        </p:nvCxnSpPr>
        <p:spPr>
          <a:xfrm>
            <a:off x="3995956" y="2346379"/>
            <a:ext cx="0" cy="318484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4477" y="508253"/>
            <a:ext cx="12560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2"/>
              </a:rPr>
              <a:t>Learn more about</a:t>
            </a:r>
            <a:r>
              <a:rPr sz="900" b="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2"/>
              </a:rPr>
              <a:t> </a:t>
            </a: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2"/>
              </a:rPr>
              <a:t>Teams</a:t>
            </a:r>
            <a:endParaRPr sz="900">
              <a:latin typeface="Segoe UI Semilight"/>
              <a:cs typeface="Segoe UI Semi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988" y="200913"/>
            <a:ext cx="71508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Microsoft </a:t>
            </a:r>
            <a:r>
              <a:rPr lang="en-US" spc="-65" dirty="0"/>
              <a:t>Teams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oktatásban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92987" y="957660"/>
            <a:ext cx="7836613" cy="752129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spcBef>
                <a:spcPts val="645"/>
              </a:spcBef>
            </a:pPr>
            <a:r>
              <a:rPr lang="hu-HU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Az o</a:t>
            </a:r>
            <a:r>
              <a:rPr lang="en-US" sz="2000" spc="-5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sztály</a:t>
            </a:r>
            <a:r>
              <a:rPr lang="en-US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5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jegyzetfüzet</a:t>
            </a:r>
            <a:r>
              <a:rPr lang="hu-HU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e</a:t>
            </a:r>
            <a:r>
              <a:rPr lang="en-US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5" dirty="0" err="1">
                <a:solidFill>
                  <a:srgbClr val="57589B"/>
                </a:solidFill>
                <a:latin typeface="Segoe UI Semilight"/>
                <a:cs typeface="Segoe UI Semilight"/>
              </a:rPr>
              <a:t>és</a:t>
            </a:r>
            <a:r>
              <a:rPr lang="en-US" sz="2000" spc="-5" dirty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hu-HU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a tanári </a:t>
            </a:r>
            <a:r>
              <a:rPr lang="en-US" sz="2000" spc="-5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jegyzetfüzet</a:t>
            </a:r>
            <a:endParaRPr lang="en-US" sz="2000" spc="-5" dirty="0">
              <a:solidFill>
                <a:srgbClr val="57589B"/>
              </a:solidFill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lang="hr-HR" sz="1050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Digitális </a:t>
            </a:r>
            <a:r>
              <a:rPr lang="hr-HR" sz="1050" dirty="0">
                <a:solidFill>
                  <a:srgbClr val="252525"/>
                </a:solidFill>
                <a:latin typeface="Segoe UI Semilight"/>
                <a:cs typeface="Segoe UI Semilight"/>
              </a:rPr>
              <a:t>füzet </a:t>
            </a:r>
            <a:r>
              <a:rPr lang="hr-HR" sz="1050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áll rendelkezésére, melybe feljegyezheti </a:t>
            </a:r>
            <a:r>
              <a:rPr lang="hr-HR" sz="1050" dirty="0">
                <a:solidFill>
                  <a:srgbClr val="252525"/>
                </a:solidFill>
                <a:latin typeface="Segoe UI Semilight"/>
                <a:cs typeface="Segoe UI Semilight"/>
              </a:rPr>
              <a:t>a fontos </a:t>
            </a:r>
            <a:r>
              <a:rPr lang="hr-HR" sz="1050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tartalmakat, azt megoszthatja osztályával </a:t>
            </a:r>
            <a:r>
              <a:rPr lang="hr-HR" sz="1050" dirty="0">
                <a:solidFill>
                  <a:srgbClr val="252525"/>
                </a:solidFill>
                <a:latin typeface="Segoe UI Semilight"/>
                <a:cs typeface="Segoe UI Semilight"/>
              </a:rPr>
              <a:t>vagy </a:t>
            </a:r>
            <a:r>
              <a:rPr lang="hr-HR" sz="1050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csoportjával, </a:t>
            </a:r>
            <a:r>
              <a:rPr lang="hr-HR" sz="1050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és </a:t>
            </a:r>
            <a:r>
              <a:rPr lang="hr-HR" sz="1050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akár együtt </a:t>
            </a:r>
            <a:r>
              <a:rPr lang="hr-HR" sz="1050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is </a:t>
            </a:r>
            <a:r>
              <a:rPr lang="hr-HR" sz="1050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szerkeszthetik ezt a felületet.</a:t>
            </a:r>
            <a:endParaRPr sz="1050" dirty="0">
              <a:solidFill>
                <a:srgbClr val="252525"/>
              </a:solidFill>
              <a:latin typeface="Segoe UI Semilight"/>
              <a:cs typeface="Segoe UI Semi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000" y="5406008"/>
            <a:ext cx="5271135" cy="718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hr-HR" sz="900" b="1" spc="-5" dirty="0" smtClean="0">
                <a:latin typeface="Segoe UI"/>
                <a:cs typeface="Segoe UI"/>
              </a:rPr>
              <a:t>Személyes jegyzetek</a:t>
            </a:r>
            <a:r>
              <a:rPr lang="hr-HR" sz="900" b="1" spc="-5" dirty="0">
                <a:latin typeface="Segoe UI"/>
                <a:cs typeface="Segoe UI"/>
              </a:rPr>
              <a:t>, jegyzetfüzet az osztályhoz és az </a:t>
            </a:r>
            <a:r>
              <a:rPr lang="hr-HR" sz="900" b="1" spc="-5" dirty="0" smtClean="0">
                <a:latin typeface="Segoe UI"/>
                <a:cs typeface="Segoe UI"/>
              </a:rPr>
              <a:t>együttműködéshez </a:t>
            </a:r>
            <a:endParaRPr lang="hu-HU" sz="900" spc="-5" dirty="0" smtClean="0">
              <a:latin typeface="Segoe UI"/>
              <a:cs typeface="Segoe UI"/>
            </a:endParaRPr>
          </a:p>
          <a:p>
            <a:pPr marL="12700">
              <a:spcBef>
                <a:spcPts val="100"/>
              </a:spcBef>
            </a:pPr>
            <a:r>
              <a:rPr lang="hu-HU" sz="900" spc="-5" dirty="0">
                <a:latin typeface="Segoe UI"/>
                <a:cs typeface="Segoe UI"/>
              </a:rPr>
              <a:t>A</a:t>
            </a:r>
            <a:r>
              <a:rPr lang="hu-HU" sz="900" spc="-5" dirty="0" smtClean="0">
                <a:latin typeface="Segoe UI"/>
                <a:cs typeface="Segoe UI"/>
              </a:rPr>
              <a:t>z </a:t>
            </a:r>
            <a:r>
              <a:rPr lang="hu-HU" sz="900" spc="-5" dirty="0">
                <a:latin typeface="Segoe UI"/>
                <a:cs typeface="Segoe UI"/>
              </a:rPr>
              <a:t>osztályjegyzet a OneNote alkalmazást használja, amely a Microsoft Office 365 csomag </a:t>
            </a:r>
            <a:r>
              <a:rPr lang="hu-HU" sz="900" spc="-5" dirty="0" smtClean="0">
                <a:latin typeface="Segoe UI"/>
                <a:cs typeface="Segoe UI"/>
              </a:rPr>
              <a:t>része, </a:t>
            </a:r>
            <a:r>
              <a:rPr lang="hu-HU" sz="900" spc="-5" dirty="0">
                <a:latin typeface="Segoe UI"/>
                <a:cs typeface="Segoe UI"/>
              </a:rPr>
              <a:t>és természetesen kapcsolódik a Teams alkalmazáshoz. Minden </a:t>
            </a:r>
            <a:r>
              <a:rPr lang="hu-HU" sz="900" spc="-5" dirty="0" smtClean="0">
                <a:latin typeface="Segoe UI"/>
                <a:cs typeface="Segoe UI"/>
              </a:rPr>
              <a:t>tanuló számára </a:t>
            </a:r>
            <a:r>
              <a:rPr lang="hu-HU" sz="900" spc="-5" dirty="0">
                <a:latin typeface="Segoe UI"/>
                <a:cs typeface="Segoe UI"/>
              </a:rPr>
              <a:t>van </a:t>
            </a:r>
            <a:r>
              <a:rPr lang="hu-HU" sz="900" spc="-5" dirty="0" smtClean="0">
                <a:latin typeface="Segoe UI"/>
                <a:cs typeface="Segoe UI"/>
              </a:rPr>
              <a:t>hely </a:t>
            </a:r>
            <a:r>
              <a:rPr lang="hu-HU" sz="900" spc="-5" dirty="0">
                <a:latin typeface="Segoe UI"/>
                <a:cs typeface="Segoe UI"/>
              </a:rPr>
              <a:t>a </a:t>
            </a:r>
            <a:r>
              <a:rPr lang="hu-HU" sz="900" spc="-5" dirty="0" smtClean="0">
                <a:latin typeface="Segoe UI"/>
                <a:cs typeface="Segoe UI"/>
              </a:rPr>
              <a:t>jegyzetfüzetben, </a:t>
            </a:r>
            <a:r>
              <a:rPr lang="hu-HU" sz="900" spc="-5" dirty="0">
                <a:latin typeface="Segoe UI"/>
                <a:cs typeface="Segoe UI"/>
              </a:rPr>
              <a:t>de </a:t>
            </a:r>
            <a:r>
              <a:rPr lang="hu-HU" sz="900" spc="-5" dirty="0" smtClean="0">
                <a:latin typeface="Segoe UI"/>
                <a:cs typeface="Segoe UI"/>
              </a:rPr>
              <a:t>további </a:t>
            </a:r>
            <a:r>
              <a:rPr lang="hu-HU" sz="900" spc="-5" dirty="0">
                <a:latin typeface="Segoe UI"/>
                <a:cs typeface="Segoe UI"/>
              </a:rPr>
              <a:t>megosztott </a:t>
            </a:r>
            <a:r>
              <a:rPr lang="hu-HU" sz="900" spc="-5" dirty="0" smtClean="0">
                <a:latin typeface="Segoe UI"/>
                <a:cs typeface="Segoe UI"/>
              </a:rPr>
              <a:t>tartalomra van lehetőség a </a:t>
            </a:r>
            <a:r>
              <a:rPr lang="hu-HU" sz="900" spc="-5" dirty="0">
                <a:latin typeface="Segoe UI"/>
                <a:cs typeface="Segoe UI"/>
              </a:rPr>
              <a:t>jegyzetekhez, </a:t>
            </a:r>
            <a:r>
              <a:rPr lang="hu-HU" sz="900" spc="-5" dirty="0" smtClean="0">
                <a:latin typeface="Segoe UI"/>
                <a:cs typeface="Segoe UI"/>
              </a:rPr>
              <a:t>a kreatív </a:t>
            </a:r>
            <a:r>
              <a:rPr lang="hu-HU" sz="900" spc="-5" dirty="0">
                <a:latin typeface="Segoe UI"/>
                <a:cs typeface="Segoe UI"/>
              </a:rPr>
              <a:t>tevékenységekhez és </a:t>
            </a:r>
            <a:r>
              <a:rPr lang="hu-HU" sz="900" spc="-5" dirty="0" smtClean="0">
                <a:latin typeface="Segoe UI"/>
                <a:cs typeface="Segoe UI"/>
              </a:rPr>
              <a:t>az együttműködéshez.</a:t>
            </a:r>
            <a:endParaRPr sz="900" spc="-5" dirty="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85305" y="5406008"/>
            <a:ext cx="51904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hu-HU" sz="900" b="1" spc="-5" dirty="0" smtClean="0">
                <a:latin typeface="Segoe UI"/>
                <a:cs typeface="Segoe UI"/>
              </a:rPr>
              <a:t>A Jegyzetfüzet </a:t>
            </a:r>
            <a:r>
              <a:rPr lang="hu-HU" sz="900" b="1" spc="-5" dirty="0">
                <a:latin typeface="Segoe UI"/>
                <a:cs typeface="Segoe UI"/>
              </a:rPr>
              <a:t>kiválóan alkalmas arra, hogy megbeszéléseket tartson a találkozókról, ötleteket cseréljen és </a:t>
            </a:r>
            <a:r>
              <a:rPr lang="hu-HU" sz="900" b="1" spc="-5" dirty="0" smtClean="0">
                <a:latin typeface="Segoe UI"/>
                <a:cs typeface="Segoe UI"/>
              </a:rPr>
              <a:t>megjegyzéseket fűzzön a </a:t>
            </a:r>
            <a:r>
              <a:rPr lang="hu-HU" sz="900" b="1" spc="-5" dirty="0">
                <a:latin typeface="Segoe UI"/>
                <a:cs typeface="Segoe UI"/>
              </a:rPr>
              <a:t>témával kapcsolatos </a:t>
            </a:r>
            <a:r>
              <a:rPr lang="hu-HU" sz="900" b="1" spc="-5" dirty="0" smtClean="0">
                <a:latin typeface="Segoe UI"/>
                <a:cs typeface="Segoe UI"/>
              </a:rPr>
              <a:t>kérdésekhez</a:t>
            </a:r>
            <a:endParaRPr lang="sr-Latn-RS" sz="900" spc="-5" dirty="0">
              <a:latin typeface="Segoe UI"/>
              <a:cs typeface="Segoe UI"/>
            </a:endParaRPr>
          </a:p>
          <a:p>
            <a:r>
              <a:rPr lang="hu-HU" sz="900" spc="-5" dirty="0" smtClean="0">
                <a:latin typeface="Segoe UI"/>
                <a:cs typeface="Segoe UI"/>
              </a:rPr>
              <a:t>A </a:t>
            </a:r>
            <a:r>
              <a:rPr lang="hu-HU" sz="900" spc="-5" dirty="0">
                <a:latin typeface="Segoe UI"/>
                <a:cs typeface="Segoe UI"/>
              </a:rPr>
              <a:t>Jegyzettömb </a:t>
            </a:r>
            <a:r>
              <a:rPr lang="hu-HU" sz="900" spc="-5" dirty="0" smtClean="0">
                <a:latin typeface="Segoe UI"/>
                <a:cs typeface="Segoe UI"/>
              </a:rPr>
              <a:t>a tanárok számára egyéni </a:t>
            </a:r>
            <a:r>
              <a:rPr lang="hu-HU" sz="900" spc="-5" dirty="0">
                <a:latin typeface="Segoe UI"/>
                <a:cs typeface="Segoe UI"/>
              </a:rPr>
              <a:t>helyet biztosít minden csapattag számára, valamint megosztott tartalmat hozhat </a:t>
            </a:r>
            <a:r>
              <a:rPr lang="hu-HU" sz="900" spc="-5" dirty="0" smtClean="0">
                <a:latin typeface="Segoe UI"/>
                <a:cs typeface="Segoe UI"/>
              </a:rPr>
              <a:t>létre.</a:t>
            </a:r>
            <a:endParaRPr lang="en-US" sz="900" spc="-5" dirty="0">
              <a:latin typeface="Segoe UI"/>
              <a:cs typeface="Segoe U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F5FEC0C-DABA-43E3-83FD-AB9C3144DE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955" y="2007422"/>
            <a:ext cx="5458045" cy="279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A66504-4BA7-4086-8C20-FBDC42D518B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6312" y="1972055"/>
            <a:ext cx="5512104" cy="28317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87201E8-2C63-4B35-A97E-8E7937FAD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29" y="2679381"/>
            <a:ext cx="7201270" cy="348632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" name="object 2"/>
          <p:cNvSpPr txBox="1"/>
          <p:nvPr/>
        </p:nvSpPr>
        <p:spPr>
          <a:xfrm>
            <a:off x="10674477" y="508253"/>
            <a:ext cx="12560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3"/>
              </a:rPr>
              <a:t>Learn more about</a:t>
            </a:r>
            <a:r>
              <a:rPr sz="900" b="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3"/>
              </a:rPr>
              <a:t> </a:t>
            </a: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3"/>
              </a:rPr>
              <a:t>Teams</a:t>
            </a:r>
            <a:endParaRPr sz="900">
              <a:latin typeface="Segoe UI Semilight"/>
              <a:cs typeface="Segoe UI Semi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988" y="200913"/>
            <a:ext cx="81414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Microsoft </a:t>
            </a:r>
            <a:r>
              <a:rPr lang="en-US" spc="-65" dirty="0"/>
              <a:t>Teams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oktatásban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92988" y="957660"/>
            <a:ext cx="8405495" cy="629018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r>
              <a:rPr lang="en-US" sz="2000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Gazdag</a:t>
            </a:r>
            <a:r>
              <a:rPr lang="hu-HU" sz="2000" dirty="0" err="1">
                <a:solidFill>
                  <a:srgbClr val="57589B"/>
                </a:solidFill>
                <a:latin typeface="Segoe UI Semilight"/>
                <a:cs typeface="Segoe UI Semilight"/>
              </a:rPr>
              <a:t>ítsa</a:t>
            </a:r>
            <a:r>
              <a:rPr lang="hu-HU" sz="2000" dirty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hu-HU" sz="2000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üzeneteit</a:t>
            </a:r>
            <a:endParaRPr lang="en-US" sz="2000" dirty="0">
              <a:solidFill>
                <a:srgbClr val="57589B"/>
              </a:solidFill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lang="en-US" sz="1050" dirty="0" err="1" smtClean="0">
                <a:solidFill>
                  <a:srgbClr val="252525"/>
                </a:solidFill>
                <a:latin typeface="Segoe UI Semilight"/>
                <a:cs typeface="Segoe UI Semilight"/>
              </a:rPr>
              <a:t>Hozzon</a:t>
            </a:r>
            <a:r>
              <a:rPr lang="en-US" sz="1050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252525"/>
                </a:solidFill>
                <a:latin typeface="Segoe UI Semilight"/>
                <a:cs typeface="Segoe UI Semilight"/>
              </a:rPr>
              <a:t>létre</a:t>
            </a:r>
            <a:r>
              <a:rPr lang="en-US" sz="1050" dirty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252525"/>
                </a:solidFill>
                <a:latin typeface="Segoe UI Semilight"/>
                <a:cs typeface="Segoe UI Semilight"/>
              </a:rPr>
              <a:t>érdekes</a:t>
            </a:r>
            <a:r>
              <a:rPr lang="en-US" sz="1050" dirty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252525"/>
                </a:solidFill>
                <a:latin typeface="Segoe UI Semilight"/>
                <a:cs typeface="Segoe UI Semilight"/>
              </a:rPr>
              <a:t>és</a:t>
            </a:r>
            <a:r>
              <a:rPr lang="en-US" sz="1050" dirty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252525"/>
                </a:solidFill>
                <a:latin typeface="Segoe UI Semilight"/>
                <a:cs typeface="Segoe UI Semilight"/>
              </a:rPr>
              <a:t>vonzó</a:t>
            </a:r>
            <a:r>
              <a:rPr lang="en-US" sz="1050" dirty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252525"/>
                </a:solidFill>
                <a:latin typeface="Segoe UI Semilight"/>
                <a:cs typeface="Segoe UI Semilight"/>
              </a:rPr>
              <a:t>üzeneteket</a:t>
            </a:r>
            <a:r>
              <a:rPr lang="en-US" sz="1050" dirty="0">
                <a:solidFill>
                  <a:srgbClr val="252525"/>
                </a:solidFill>
                <a:latin typeface="Segoe UI Semilight"/>
                <a:cs typeface="Segoe UI Semilight"/>
              </a:rPr>
              <a:t>, </a:t>
            </a:r>
            <a:r>
              <a:rPr lang="en-US" sz="1050" dirty="0" err="1">
                <a:solidFill>
                  <a:srgbClr val="252525"/>
                </a:solidFill>
                <a:latin typeface="Segoe UI Semilight"/>
                <a:cs typeface="Segoe UI Semilight"/>
              </a:rPr>
              <a:t>értes</a:t>
            </a:r>
            <a:r>
              <a:rPr lang="hu-HU" sz="1050" dirty="0">
                <a:solidFill>
                  <a:srgbClr val="252525"/>
                </a:solidFill>
                <a:latin typeface="Segoe UI Semilight"/>
                <a:cs typeface="Segoe UI Semilight"/>
              </a:rPr>
              <a:t>ítéseket és </a:t>
            </a:r>
            <a:r>
              <a:rPr lang="hu-HU" sz="1050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magyarázatokat!</a:t>
            </a:r>
            <a:endParaRPr sz="1050" dirty="0">
              <a:solidFill>
                <a:srgbClr val="252525"/>
              </a:solidFill>
              <a:latin typeface="Segoe UI Semilight"/>
              <a:cs typeface="Segoe UI Semi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524" y="2887979"/>
            <a:ext cx="1851660" cy="437940"/>
          </a:xfrm>
          <a:prstGeom prst="rect">
            <a:avLst/>
          </a:prstGeom>
          <a:solidFill>
            <a:srgbClr val="F3F1F0"/>
          </a:solidFill>
        </p:spPr>
        <p:txBody>
          <a:bodyPr vert="horz" wrap="square" lIns="0" tIns="10350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815"/>
              </a:spcBef>
            </a:pPr>
            <a:r>
              <a:rPr lang="sr-Latn-RS" sz="800" b="1" dirty="0" smtClean="0">
                <a:latin typeface="Segoe UI"/>
                <a:cs typeface="Segoe UI"/>
              </a:rPr>
              <a:t>Formázza meg </a:t>
            </a:r>
            <a:r>
              <a:rPr lang="sr-Latn-RS" sz="800" b="1" dirty="0" smtClean="0">
                <a:latin typeface="Segoe UI"/>
                <a:cs typeface="Segoe UI"/>
              </a:rPr>
              <a:t>szövegét!</a:t>
            </a:r>
            <a:endParaRPr lang="sr-Latn-RS" sz="800" b="1" dirty="0" smtClean="0">
              <a:latin typeface="Segoe UI"/>
              <a:cs typeface="Segoe UI"/>
            </a:endParaRPr>
          </a:p>
          <a:p>
            <a:pPr marL="94615">
              <a:lnSpc>
                <a:spcPct val="100000"/>
              </a:lnSpc>
              <a:spcBef>
                <a:spcPts val="815"/>
              </a:spcBef>
            </a:pPr>
            <a:r>
              <a:rPr lang="sr-Latn-RS" sz="700" spc="-10" dirty="0" smtClean="0">
                <a:latin typeface="Segoe UI"/>
                <a:cs typeface="Segoe UI"/>
              </a:rPr>
              <a:t>Válassza ki a </a:t>
            </a:r>
            <a:r>
              <a:rPr lang="sr-Latn-RS" sz="700" spc="-10" dirty="0" smtClean="0">
                <a:latin typeface="Segoe UI"/>
                <a:cs typeface="Segoe UI"/>
              </a:rPr>
              <a:t>szöveg színét, formáját, stílusát.</a:t>
            </a:r>
            <a:endParaRPr sz="700" dirty="0">
              <a:latin typeface="Segoe UI Semilight"/>
              <a:cs typeface="Segoe UI Semi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86683" y="2392679"/>
            <a:ext cx="76200" cy="412115"/>
          </a:xfrm>
          <a:custGeom>
            <a:avLst/>
            <a:gdLst/>
            <a:ahLst/>
            <a:cxnLst/>
            <a:rect l="l" t="t" r="r" b="b"/>
            <a:pathLst>
              <a:path w="76200" h="412114">
                <a:moveTo>
                  <a:pt x="31750" y="336819"/>
                </a:moveTo>
                <a:lnTo>
                  <a:pt x="23252" y="338540"/>
                </a:lnTo>
                <a:lnTo>
                  <a:pt x="11144" y="346725"/>
                </a:lnTo>
                <a:lnTo>
                  <a:pt x="2988" y="358840"/>
                </a:lnTo>
                <a:lnTo>
                  <a:pt x="0" y="373634"/>
                </a:lnTo>
                <a:lnTo>
                  <a:pt x="2988" y="388481"/>
                </a:lnTo>
                <a:lnTo>
                  <a:pt x="11144" y="400589"/>
                </a:lnTo>
                <a:lnTo>
                  <a:pt x="23252" y="408745"/>
                </a:lnTo>
                <a:lnTo>
                  <a:pt x="38100" y="411734"/>
                </a:lnTo>
                <a:lnTo>
                  <a:pt x="52947" y="408745"/>
                </a:lnTo>
                <a:lnTo>
                  <a:pt x="65055" y="400589"/>
                </a:lnTo>
                <a:lnTo>
                  <a:pt x="73211" y="388481"/>
                </a:lnTo>
                <a:lnTo>
                  <a:pt x="76200" y="373634"/>
                </a:lnTo>
                <a:lnTo>
                  <a:pt x="31750" y="373634"/>
                </a:lnTo>
                <a:lnTo>
                  <a:pt x="31750" y="336819"/>
                </a:lnTo>
                <a:close/>
              </a:path>
              <a:path w="76200" h="412114">
                <a:moveTo>
                  <a:pt x="38100" y="335534"/>
                </a:moveTo>
                <a:lnTo>
                  <a:pt x="31750" y="336819"/>
                </a:lnTo>
                <a:lnTo>
                  <a:pt x="31750" y="373634"/>
                </a:lnTo>
                <a:lnTo>
                  <a:pt x="44450" y="373634"/>
                </a:lnTo>
                <a:lnTo>
                  <a:pt x="44450" y="336819"/>
                </a:lnTo>
                <a:lnTo>
                  <a:pt x="38100" y="335534"/>
                </a:lnTo>
                <a:close/>
              </a:path>
              <a:path w="76200" h="412114">
                <a:moveTo>
                  <a:pt x="44450" y="336819"/>
                </a:moveTo>
                <a:lnTo>
                  <a:pt x="44450" y="373634"/>
                </a:lnTo>
                <a:lnTo>
                  <a:pt x="76200" y="373634"/>
                </a:lnTo>
                <a:lnTo>
                  <a:pt x="73211" y="358840"/>
                </a:lnTo>
                <a:lnTo>
                  <a:pt x="65055" y="346725"/>
                </a:lnTo>
                <a:lnTo>
                  <a:pt x="52947" y="338540"/>
                </a:lnTo>
                <a:lnTo>
                  <a:pt x="44450" y="336819"/>
                </a:lnTo>
                <a:close/>
              </a:path>
              <a:path w="76200" h="412114">
                <a:moveTo>
                  <a:pt x="44450" y="0"/>
                </a:moveTo>
                <a:lnTo>
                  <a:pt x="31750" y="0"/>
                </a:lnTo>
                <a:lnTo>
                  <a:pt x="31750" y="336819"/>
                </a:lnTo>
                <a:lnTo>
                  <a:pt x="38100" y="335534"/>
                </a:lnTo>
                <a:lnTo>
                  <a:pt x="44450" y="335534"/>
                </a:lnTo>
                <a:lnTo>
                  <a:pt x="44450" y="0"/>
                </a:lnTo>
                <a:close/>
              </a:path>
              <a:path w="76200" h="412114">
                <a:moveTo>
                  <a:pt x="44450" y="335534"/>
                </a:moveTo>
                <a:lnTo>
                  <a:pt x="38100" y="335534"/>
                </a:lnTo>
                <a:lnTo>
                  <a:pt x="44450" y="336819"/>
                </a:lnTo>
                <a:lnTo>
                  <a:pt x="44450" y="335534"/>
                </a:lnTo>
                <a:close/>
              </a:path>
            </a:pathLst>
          </a:custGeom>
          <a:solidFill>
            <a:srgbClr val="616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26564" y="3080003"/>
            <a:ext cx="351155" cy="76200"/>
          </a:xfrm>
          <a:custGeom>
            <a:avLst/>
            <a:gdLst/>
            <a:ahLst/>
            <a:cxnLst/>
            <a:rect l="l" t="t" r="r" b="b"/>
            <a:pathLst>
              <a:path w="351155" h="76200">
                <a:moveTo>
                  <a:pt x="312800" y="0"/>
                </a:moveTo>
                <a:lnTo>
                  <a:pt x="298007" y="2988"/>
                </a:lnTo>
                <a:lnTo>
                  <a:pt x="285892" y="11144"/>
                </a:lnTo>
                <a:lnTo>
                  <a:pt x="277707" y="23252"/>
                </a:lnTo>
                <a:lnTo>
                  <a:pt x="274700" y="38100"/>
                </a:lnTo>
                <a:lnTo>
                  <a:pt x="277707" y="52947"/>
                </a:lnTo>
                <a:lnTo>
                  <a:pt x="285892" y="65055"/>
                </a:lnTo>
                <a:lnTo>
                  <a:pt x="298007" y="73211"/>
                </a:lnTo>
                <a:lnTo>
                  <a:pt x="312800" y="76200"/>
                </a:lnTo>
                <a:lnTo>
                  <a:pt x="327648" y="73211"/>
                </a:lnTo>
                <a:lnTo>
                  <a:pt x="339756" y="65055"/>
                </a:lnTo>
                <a:lnTo>
                  <a:pt x="347912" y="52947"/>
                </a:lnTo>
                <a:lnTo>
                  <a:pt x="349622" y="44450"/>
                </a:lnTo>
                <a:lnTo>
                  <a:pt x="312800" y="44450"/>
                </a:lnTo>
                <a:lnTo>
                  <a:pt x="312800" y="31750"/>
                </a:lnTo>
                <a:lnTo>
                  <a:pt x="349622" y="31750"/>
                </a:lnTo>
                <a:lnTo>
                  <a:pt x="347912" y="23252"/>
                </a:lnTo>
                <a:lnTo>
                  <a:pt x="339756" y="11144"/>
                </a:lnTo>
                <a:lnTo>
                  <a:pt x="327648" y="2988"/>
                </a:lnTo>
                <a:lnTo>
                  <a:pt x="312800" y="0"/>
                </a:lnTo>
                <a:close/>
              </a:path>
              <a:path w="351155" h="76200">
                <a:moveTo>
                  <a:pt x="27598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75986" y="44450"/>
                </a:lnTo>
                <a:lnTo>
                  <a:pt x="274700" y="38100"/>
                </a:lnTo>
                <a:lnTo>
                  <a:pt x="275986" y="31750"/>
                </a:lnTo>
                <a:close/>
              </a:path>
              <a:path w="351155" h="76200">
                <a:moveTo>
                  <a:pt x="349622" y="31750"/>
                </a:moveTo>
                <a:lnTo>
                  <a:pt x="312800" y="31750"/>
                </a:lnTo>
                <a:lnTo>
                  <a:pt x="312800" y="44450"/>
                </a:lnTo>
                <a:lnTo>
                  <a:pt x="349622" y="44450"/>
                </a:lnTo>
                <a:lnTo>
                  <a:pt x="350900" y="38100"/>
                </a:lnTo>
                <a:lnTo>
                  <a:pt x="349622" y="31750"/>
                </a:lnTo>
                <a:close/>
              </a:path>
            </a:pathLst>
          </a:custGeom>
          <a:solidFill>
            <a:srgbClr val="616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30623" y="2392679"/>
            <a:ext cx="76200" cy="412115"/>
          </a:xfrm>
          <a:custGeom>
            <a:avLst/>
            <a:gdLst/>
            <a:ahLst/>
            <a:cxnLst/>
            <a:rect l="l" t="t" r="r" b="b"/>
            <a:pathLst>
              <a:path w="76200" h="412114">
                <a:moveTo>
                  <a:pt x="31750" y="336819"/>
                </a:moveTo>
                <a:lnTo>
                  <a:pt x="23252" y="338540"/>
                </a:lnTo>
                <a:lnTo>
                  <a:pt x="11144" y="346725"/>
                </a:lnTo>
                <a:lnTo>
                  <a:pt x="2988" y="358840"/>
                </a:lnTo>
                <a:lnTo>
                  <a:pt x="0" y="373634"/>
                </a:lnTo>
                <a:lnTo>
                  <a:pt x="2988" y="388481"/>
                </a:lnTo>
                <a:lnTo>
                  <a:pt x="11144" y="400589"/>
                </a:lnTo>
                <a:lnTo>
                  <a:pt x="23252" y="408745"/>
                </a:lnTo>
                <a:lnTo>
                  <a:pt x="38100" y="411734"/>
                </a:lnTo>
                <a:lnTo>
                  <a:pt x="52947" y="408745"/>
                </a:lnTo>
                <a:lnTo>
                  <a:pt x="65055" y="400589"/>
                </a:lnTo>
                <a:lnTo>
                  <a:pt x="73211" y="388481"/>
                </a:lnTo>
                <a:lnTo>
                  <a:pt x="76200" y="373634"/>
                </a:lnTo>
                <a:lnTo>
                  <a:pt x="31750" y="373634"/>
                </a:lnTo>
                <a:lnTo>
                  <a:pt x="31750" y="336819"/>
                </a:lnTo>
                <a:close/>
              </a:path>
              <a:path w="76200" h="412114">
                <a:moveTo>
                  <a:pt x="38100" y="335534"/>
                </a:moveTo>
                <a:lnTo>
                  <a:pt x="31750" y="336819"/>
                </a:lnTo>
                <a:lnTo>
                  <a:pt x="31750" y="373634"/>
                </a:lnTo>
                <a:lnTo>
                  <a:pt x="44450" y="373634"/>
                </a:lnTo>
                <a:lnTo>
                  <a:pt x="44450" y="336819"/>
                </a:lnTo>
                <a:lnTo>
                  <a:pt x="38100" y="335534"/>
                </a:lnTo>
                <a:close/>
              </a:path>
              <a:path w="76200" h="412114">
                <a:moveTo>
                  <a:pt x="44450" y="336819"/>
                </a:moveTo>
                <a:lnTo>
                  <a:pt x="44450" y="373634"/>
                </a:lnTo>
                <a:lnTo>
                  <a:pt x="76200" y="373634"/>
                </a:lnTo>
                <a:lnTo>
                  <a:pt x="73211" y="358840"/>
                </a:lnTo>
                <a:lnTo>
                  <a:pt x="65055" y="346725"/>
                </a:lnTo>
                <a:lnTo>
                  <a:pt x="52947" y="338540"/>
                </a:lnTo>
                <a:lnTo>
                  <a:pt x="44450" y="336819"/>
                </a:lnTo>
                <a:close/>
              </a:path>
              <a:path w="76200" h="412114">
                <a:moveTo>
                  <a:pt x="44450" y="0"/>
                </a:moveTo>
                <a:lnTo>
                  <a:pt x="31750" y="0"/>
                </a:lnTo>
                <a:lnTo>
                  <a:pt x="31750" y="336819"/>
                </a:lnTo>
                <a:lnTo>
                  <a:pt x="38100" y="335534"/>
                </a:lnTo>
                <a:lnTo>
                  <a:pt x="44450" y="335534"/>
                </a:lnTo>
                <a:lnTo>
                  <a:pt x="44450" y="0"/>
                </a:lnTo>
                <a:close/>
              </a:path>
              <a:path w="76200" h="412114">
                <a:moveTo>
                  <a:pt x="44450" y="335534"/>
                </a:moveTo>
                <a:lnTo>
                  <a:pt x="38100" y="335534"/>
                </a:lnTo>
                <a:lnTo>
                  <a:pt x="44450" y="336819"/>
                </a:lnTo>
                <a:lnTo>
                  <a:pt x="44450" y="335534"/>
                </a:lnTo>
                <a:close/>
              </a:path>
            </a:pathLst>
          </a:custGeom>
          <a:solidFill>
            <a:srgbClr val="616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04332" y="2392679"/>
            <a:ext cx="76200" cy="412115"/>
          </a:xfrm>
          <a:custGeom>
            <a:avLst/>
            <a:gdLst/>
            <a:ahLst/>
            <a:cxnLst/>
            <a:rect l="l" t="t" r="r" b="b"/>
            <a:pathLst>
              <a:path w="76200" h="412114">
                <a:moveTo>
                  <a:pt x="31750" y="336819"/>
                </a:moveTo>
                <a:lnTo>
                  <a:pt x="23252" y="338540"/>
                </a:lnTo>
                <a:lnTo>
                  <a:pt x="11144" y="346725"/>
                </a:lnTo>
                <a:lnTo>
                  <a:pt x="2988" y="358840"/>
                </a:lnTo>
                <a:lnTo>
                  <a:pt x="0" y="373634"/>
                </a:lnTo>
                <a:lnTo>
                  <a:pt x="2988" y="388481"/>
                </a:lnTo>
                <a:lnTo>
                  <a:pt x="11144" y="400589"/>
                </a:lnTo>
                <a:lnTo>
                  <a:pt x="23252" y="408745"/>
                </a:lnTo>
                <a:lnTo>
                  <a:pt x="38100" y="411734"/>
                </a:lnTo>
                <a:lnTo>
                  <a:pt x="52947" y="408745"/>
                </a:lnTo>
                <a:lnTo>
                  <a:pt x="65055" y="400589"/>
                </a:lnTo>
                <a:lnTo>
                  <a:pt x="73211" y="388481"/>
                </a:lnTo>
                <a:lnTo>
                  <a:pt x="76200" y="373634"/>
                </a:lnTo>
                <a:lnTo>
                  <a:pt x="31750" y="373634"/>
                </a:lnTo>
                <a:lnTo>
                  <a:pt x="31750" y="336819"/>
                </a:lnTo>
                <a:close/>
              </a:path>
              <a:path w="76200" h="412114">
                <a:moveTo>
                  <a:pt x="38100" y="335534"/>
                </a:moveTo>
                <a:lnTo>
                  <a:pt x="31750" y="336819"/>
                </a:lnTo>
                <a:lnTo>
                  <a:pt x="31750" y="373634"/>
                </a:lnTo>
                <a:lnTo>
                  <a:pt x="44450" y="373634"/>
                </a:lnTo>
                <a:lnTo>
                  <a:pt x="44450" y="336819"/>
                </a:lnTo>
                <a:lnTo>
                  <a:pt x="38100" y="335534"/>
                </a:lnTo>
                <a:close/>
              </a:path>
              <a:path w="76200" h="412114">
                <a:moveTo>
                  <a:pt x="44450" y="336819"/>
                </a:moveTo>
                <a:lnTo>
                  <a:pt x="44450" y="373634"/>
                </a:lnTo>
                <a:lnTo>
                  <a:pt x="76200" y="373634"/>
                </a:lnTo>
                <a:lnTo>
                  <a:pt x="73211" y="358840"/>
                </a:lnTo>
                <a:lnTo>
                  <a:pt x="65055" y="346725"/>
                </a:lnTo>
                <a:lnTo>
                  <a:pt x="52947" y="338540"/>
                </a:lnTo>
                <a:lnTo>
                  <a:pt x="44450" y="336819"/>
                </a:lnTo>
                <a:close/>
              </a:path>
              <a:path w="76200" h="412114">
                <a:moveTo>
                  <a:pt x="44450" y="0"/>
                </a:moveTo>
                <a:lnTo>
                  <a:pt x="31750" y="0"/>
                </a:lnTo>
                <a:lnTo>
                  <a:pt x="31750" y="336819"/>
                </a:lnTo>
                <a:lnTo>
                  <a:pt x="38100" y="335534"/>
                </a:lnTo>
                <a:lnTo>
                  <a:pt x="44450" y="335534"/>
                </a:lnTo>
                <a:lnTo>
                  <a:pt x="44450" y="0"/>
                </a:lnTo>
                <a:close/>
              </a:path>
              <a:path w="76200" h="412114">
                <a:moveTo>
                  <a:pt x="44450" y="335534"/>
                </a:moveTo>
                <a:lnTo>
                  <a:pt x="38100" y="335534"/>
                </a:lnTo>
                <a:lnTo>
                  <a:pt x="44450" y="336819"/>
                </a:lnTo>
                <a:lnTo>
                  <a:pt x="44450" y="335534"/>
                </a:lnTo>
                <a:close/>
              </a:path>
            </a:pathLst>
          </a:custGeom>
          <a:solidFill>
            <a:srgbClr val="616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50898" y="2411341"/>
            <a:ext cx="76200" cy="573405"/>
          </a:xfrm>
          <a:custGeom>
            <a:avLst/>
            <a:gdLst/>
            <a:ahLst/>
            <a:cxnLst/>
            <a:rect l="l" t="t" r="r" b="b"/>
            <a:pathLst>
              <a:path w="76200" h="573405">
                <a:moveTo>
                  <a:pt x="31750" y="498109"/>
                </a:moveTo>
                <a:lnTo>
                  <a:pt x="23252" y="499830"/>
                </a:lnTo>
                <a:lnTo>
                  <a:pt x="11144" y="508015"/>
                </a:lnTo>
                <a:lnTo>
                  <a:pt x="2988" y="520130"/>
                </a:lnTo>
                <a:lnTo>
                  <a:pt x="0" y="534924"/>
                </a:lnTo>
                <a:lnTo>
                  <a:pt x="2988" y="549771"/>
                </a:lnTo>
                <a:lnTo>
                  <a:pt x="11144" y="561879"/>
                </a:lnTo>
                <a:lnTo>
                  <a:pt x="23252" y="570035"/>
                </a:lnTo>
                <a:lnTo>
                  <a:pt x="38100" y="573024"/>
                </a:lnTo>
                <a:lnTo>
                  <a:pt x="52947" y="570035"/>
                </a:lnTo>
                <a:lnTo>
                  <a:pt x="65055" y="561879"/>
                </a:lnTo>
                <a:lnTo>
                  <a:pt x="73211" y="549771"/>
                </a:lnTo>
                <a:lnTo>
                  <a:pt x="76200" y="534924"/>
                </a:lnTo>
                <a:lnTo>
                  <a:pt x="31750" y="534924"/>
                </a:lnTo>
                <a:lnTo>
                  <a:pt x="31750" y="498109"/>
                </a:lnTo>
                <a:close/>
              </a:path>
              <a:path w="76200" h="573405">
                <a:moveTo>
                  <a:pt x="38100" y="496824"/>
                </a:moveTo>
                <a:lnTo>
                  <a:pt x="31750" y="498109"/>
                </a:lnTo>
                <a:lnTo>
                  <a:pt x="31750" y="534924"/>
                </a:lnTo>
                <a:lnTo>
                  <a:pt x="44450" y="534924"/>
                </a:lnTo>
                <a:lnTo>
                  <a:pt x="44450" y="498109"/>
                </a:lnTo>
                <a:lnTo>
                  <a:pt x="38100" y="496824"/>
                </a:lnTo>
                <a:close/>
              </a:path>
              <a:path w="76200" h="573405">
                <a:moveTo>
                  <a:pt x="44450" y="498109"/>
                </a:moveTo>
                <a:lnTo>
                  <a:pt x="44450" y="534924"/>
                </a:lnTo>
                <a:lnTo>
                  <a:pt x="76200" y="534924"/>
                </a:lnTo>
                <a:lnTo>
                  <a:pt x="73211" y="520130"/>
                </a:lnTo>
                <a:lnTo>
                  <a:pt x="65055" y="508015"/>
                </a:lnTo>
                <a:lnTo>
                  <a:pt x="52947" y="499830"/>
                </a:lnTo>
                <a:lnTo>
                  <a:pt x="44450" y="498109"/>
                </a:lnTo>
                <a:close/>
              </a:path>
              <a:path w="76200" h="573405">
                <a:moveTo>
                  <a:pt x="44450" y="0"/>
                </a:moveTo>
                <a:lnTo>
                  <a:pt x="31750" y="0"/>
                </a:lnTo>
                <a:lnTo>
                  <a:pt x="31750" y="498109"/>
                </a:lnTo>
                <a:lnTo>
                  <a:pt x="38100" y="496824"/>
                </a:lnTo>
                <a:lnTo>
                  <a:pt x="44450" y="496824"/>
                </a:lnTo>
                <a:lnTo>
                  <a:pt x="44450" y="0"/>
                </a:lnTo>
                <a:close/>
              </a:path>
              <a:path w="76200" h="573405">
                <a:moveTo>
                  <a:pt x="44450" y="496824"/>
                </a:moveTo>
                <a:lnTo>
                  <a:pt x="38100" y="496824"/>
                </a:lnTo>
                <a:lnTo>
                  <a:pt x="44450" y="498109"/>
                </a:lnTo>
                <a:lnTo>
                  <a:pt x="44450" y="496824"/>
                </a:lnTo>
                <a:close/>
              </a:path>
            </a:pathLst>
          </a:custGeom>
          <a:solidFill>
            <a:srgbClr val="616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2524" y="3436620"/>
            <a:ext cx="1851660" cy="652780"/>
          </a:xfrm>
          <a:custGeom>
            <a:avLst/>
            <a:gdLst/>
            <a:ahLst/>
            <a:cxnLst/>
            <a:rect l="l" t="t" r="r" b="b"/>
            <a:pathLst>
              <a:path w="1851660" h="652779">
                <a:moveTo>
                  <a:pt x="1831594" y="0"/>
                </a:moveTo>
                <a:lnTo>
                  <a:pt x="20002" y="0"/>
                </a:lnTo>
                <a:lnTo>
                  <a:pt x="12215" y="1581"/>
                </a:lnTo>
                <a:lnTo>
                  <a:pt x="5857" y="5889"/>
                </a:lnTo>
                <a:lnTo>
                  <a:pt x="1571" y="12269"/>
                </a:lnTo>
                <a:lnTo>
                  <a:pt x="0" y="20065"/>
                </a:lnTo>
                <a:lnTo>
                  <a:pt x="0" y="632205"/>
                </a:lnTo>
                <a:lnTo>
                  <a:pt x="1571" y="640002"/>
                </a:lnTo>
                <a:lnTo>
                  <a:pt x="5857" y="646382"/>
                </a:lnTo>
                <a:lnTo>
                  <a:pt x="12215" y="650690"/>
                </a:lnTo>
                <a:lnTo>
                  <a:pt x="20002" y="652271"/>
                </a:lnTo>
                <a:lnTo>
                  <a:pt x="1831594" y="652271"/>
                </a:lnTo>
                <a:lnTo>
                  <a:pt x="1839390" y="650690"/>
                </a:lnTo>
                <a:lnTo>
                  <a:pt x="1845770" y="646382"/>
                </a:lnTo>
                <a:lnTo>
                  <a:pt x="1850078" y="640002"/>
                </a:lnTo>
                <a:lnTo>
                  <a:pt x="1851659" y="632205"/>
                </a:lnTo>
                <a:lnTo>
                  <a:pt x="1851659" y="20065"/>
                </a:lnTo>
                <a:lnTo>
                  <a:pt x="1850078" y="12269"/>
                </a:lnTo>
                <a:lnTo>
                  <a:pt x="1845770" y="5889"/>
                </a:lnTo>
                <a:lnTo>
                  <a:pt x="1839390" y="1581"/>
                </a:lnTo>
                <a:lnTo>
                  <a:pt x="1831594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66445" y="3501612"/>
            <a:ext cx="1565275" cy="42268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hu-HU" sz="800" b="1" spc="-5" dirty="0" smtClean="0">
                <a:latin typeface="Segoe UI"/>
                <a:cs typeface="Segoe UI"/>
              </a:rPr>
              <a:t>Adjon hozzá </a:t>
            </a:r>
            <a:r>
              <a:rPr lang="hu-HU" sz="800" b="1" spc="-5" dirty="0" smtClean="0">
                <a:latin typeface="Segoe UI"/>
                <a:cs typeface="Segoe UI"/>
              </a:rPr>
              <a:t>címet!</a:t>
            </a:r>
            <a:endParaRPr sz="800" dirty="0">
              <a:latin typeface="Segoe UI"/>
              <a:cs typeface="Segoe UI"/>
            </a:endParaRPr>
          </a:p>
          <a:p>
            <a:pPr marL="12700" marR="5080">
              <a:lnSpc>
                <a:spcPct val="120000"/>
              </a:lnSpc>
              <a:spcBef>
                <a:spcPts val="15"/>
              </a:spcBef>
            </a:pPr>
            <a:r>
              <a:rPr lang="sr-Latn-RS" sz="700" b="0" spc="-5" dirty="0" smtClean="0">
                <a:latin typeface="Segoe UI Semilight"/>
                <a:cs typeface="Segoe UI Semilight"/>
              </a:rPr>
              <a:t>Legyen érthető a </a:t>
            </a:r>
            <a:r>
              <a:rPr lang="sr-Latn-RS" sz="700" b="0" spc="-5" dirty="0" smtClean="0">
                <a:latin typeface="Segoe UI Semilight"/>
                <a:cs typeface="Segoe UI Semilight"/>
              </a:rPr>
              <a:t>szöveg, </a:t>
            </a:r>
            <a:r>
              <a:rPr lang="sr-Latn-RS" sz="700" b="0" spc="-5" dirty="0" smtClean="0">
                <a:latin typeface="Segoe UI Semilight"/>
                <a:cs typeface="Segoe UI Semilight"/>
              </a:rPr>
              <a:t>és adjon címet üzenetének.</a:t>
            </a:r>
            <a:endParaRPr sz="700" dirty="0">
              <a:latin typeface="Segoe UI Semilight"/>
              <a:cs typeface="Segoe UI Semiligh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26564" y="3456432"/>
            <a:ext cx="351155" cy="76200"/>
          </a:xfrm>
          <a:custGeom>
            <a:avLst/>
            <a:gdLst/>
            <a:ahLst/>
            <a:cxnLst/>
            <a:rect l="l" t="t" r="r" b="b"/>
            <a:pathLst>
              <a:path w="351155" h="76200">
                <a:moveTo>
                  <a:pt x="312800" y="0"/>
                </a:moveTo>
                <a:lnTo>
                  <a:pt x="298007" y="2988"/>
                </a:lnTo>
                <a:lnTo>
                  <a:pt x="285892" y="11144"/>
                </a:lnTo>
                <a:lnTo>
                  <a:pt x="277707" y="23252"/>
                </a:lnTo>
                <a:lnTo>
                  <a:pt x="274700" y="38100"/>
                </a:lnTo>
                <a:lnTo>
                  <a:pt x="277707" y="52947"/>
                </a:lnTo>
                <a:lnTo>
                  <a:pt x="285892" y="65055"/>
                </a:lnTo>
                <a:lnTo>
                  <a:pt x="298007" y="73211"/>
                </a:lnTo>
                <a:lnTo>
                  <a:pt x="312800" y="76200"/>
                </a:lnTo>
                <a:lnTo>
                  <a:pt x="327648" y="73211"/>
                </a:lnTo>
                <a:lnTo>
                  <a:pt x="339756" y="65055"/>
                </a:lnTo>
                <a:lnTo>
                  <a:pt x="347912" y="52947"/>
                </a:lnTo>
                <a:lnTo>
                  <a:pt x="349622" y="44450"/>
                </a:lnTo>
                <a:lnTo>
                  <a:pt x="312800" y="44450"/>
                </a:lnTo>
                <a:lnTo>
                  <a:pt x="312800" y="31750"/>
                </a:lnTo>
                <a:lnTo>
                  <a:pt x="349622" y="31750"/>
                </a:lnTo>
                <a:lnTo>
                  <a:pt x="347912" y="23252"/>
                </a:lnTo>
                <a:lnTo>
                  <a:pt x="339756" y="11144"/>
                </a:lnTo>
                <a:lnTo>
                  <a:pt x="327648" y="2988"/>
                </a:lnTo>
                <a:lnTo>
                  <a:pt x="312800" y="0"/>
                </a:lnTo>
                <a:close/>
              </a:path>
              <a:path w="351155" h="76200">
                <a:moveTo>
                  <a:pt x="27598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75986" y="44450"/>
                </a:lnTo>
                <a:lnTo>
                  <a:pt x="274700" y="38100"/>
                </a:lnTo>
                <a:lnTo>
                  <a:pt x="275986" y="31750"/>
                </a:lnTo>
                <a:close/>
              </a:path>
              <a:path w="351155" h="76200">
                <a:moveTo>
                  <a:pt x="349622" y="31750"/>
                </a:moveTo>
                <a:lnTo>
                  <a:pt x="312800" y="31750"/>
                </a:lnTo>
                <a:lnTo>
                  <a:pt x="312800" y="44450"/>
                </a:lnTo>
                <a:lnTo>
                  <a:pt x="349622" y="44450"/>
                </a:lnTo>
                <a:lnTo>
                  <a:pt x="350900" y="38100"/>
                </a:lnTo>
                <a:lnTo>
                  <a:pt x="349622" y="31750"/>
                </a:lnTo>
                <a:close/>
              </a:path>
            </a:pathLst>
          </a:custGeom>
          <a:solidFill>
            <a:srgbClr val="616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61260" y="1712975"/>
            <a:ext cx="1510665" cy="804800"/>
          </a:xfrm>
          <a:custGeom>
            <a:avLst/>
            <a:gdLst/>
            <a:ahLst/>
            <a:cxnLst/>
            <a:rect l="l" t="t" r="r" b="b"/>
            <a:pathLst>
              <a:path w="1510664" h="711835">
                <a:moveTo>
                  <a:pt x="1488439" y="0"/>
                </a:moveTo>
                <a:lnTo>
                  <a:pt x="21843" y="0"/>
                </a:lnTo>
                <a:lnTo>
                  <a:pt x="13340" y="1716"/>
                </a:lnTo>
                <a:lnTo>
                  <a:pt x="6397" y="6397"/>
                </a:lnTo>
                <a:lnTo>
                  <a:pt x="1716" y="13340"/>
                </a:lnTo>
                <a:lnTo>
                  <a:pt x="0" y="21844"/>
                </a:lnTo>
                <a:lnTo>
                  <a:pt x="0" y="689863"/>
                </a:lnTo>
                <a:lnTo>
                  <a:pt x="1716" y="698367"/>
                </a:lnTo>
                <a:lnTo>
                  <a:pt x="6397" y="705310"/>
                </a:lnTo>
                <a:lnTo>
                  <a:pt x="13340" y="709991"/>
                </a:lnTo>
                <a:lnTo>
                  <a:pt x="21843" y="711708"/>
                </a:lnTo>
                <a:lnTo>
                  <a:pt x="1488439" y="711708"/>
                </a:lnTo>
                <a:lnTo>
                  <a:pt x="1496943" y="709991"/>
                </a:lnTo>
                <a:lnTo>
                  <a:pt x="1503886" y="705310"/>
                </a:lnTo>
                <a:lnTo>
                  <a:pt x="1508567" y="698367"/>
                </a:lnTo>
                <a:lnTo>
                  <a:pt x="1510284" y="689863"/>
                </a:lnTo>
                <a:lnTo>
                  <a:pt x="1510284" y="21844"/>
                </a:lnTo>
                <a:lnTo>
                  <a:pt x="1508567" y="13340"/>
                </a:lnTo>
                <a:lnTo>
                  <a:pt x="1503886" y="6397"/>
                </a:lnTo>
                <a:lnTo>
                  <a:pt x="1496943" y="1716"/>
                </a:lnTo>
                <a:lnTo>
                  <a:pt x="1488439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546095" y="1777714"/>
            <a:ext cx="1313180" cy="7127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30"/>
              </a:spcBef>
            </a:pPr>
            <a:r>
              <a:rPr lang="hu-HU" sz="800" b="1" spc="-5" dirty="0" smtClean="0">
                <a:latin typeface="Segoe UI"/>
                <a:cs typeface="Segoe UI"/>
              </a:rPr>
              <a:t>H</a:t>
            </a:r>
            <a:r>
              <a:rPr lang="sr-Latn-RS" sz="800" b="1" spc="-5" dirty="0" smtClean="0">
                <a:latin typeface="Segoe UI"/>
                <a:cs typeface="Segoe UI"/>
              </a:rPr>
              <a:t>atározza meg üzenetének </a:t>
            </a:r>
            <a:r>
              <a:rPr lang="sr-Latn-RS" sz="800" b="1" spc="-5" dirty="0" smtClean="0">
                <a:latin typeface="Segoe UI"/>
                <a:cs typeface="Segoe UI"/>
              </a:rPr>
              <a:t>típusát!</a:t>
            </a:r>
            <a:endParaRPr lang="sr-Latn-RS" sz="800" b="1" spc="-5" dirty="0">
              <a:latin typeface="Segoe UI"/>
              <a:cs typeface="Segoe UI"/>
            </a:endParaRPr>
          </a:p>
          <a:p>
            <a:pPr marL="12700" marR="5080">
              <a:lnSpc>
                <a:spcPct val="119700"/>
              </a:lnSpc>
              <a:spcBef>
                <a:spcPts val="130"/>
              </a:spcBef>
            </a:pPr>
            <a:r>
              <a:rPr lang="sr-Latn-RS" sz="700" b="0" spc="-5" dirty="0" smtClean="0">
                <a:latin typeface="Segoe UI Semilight"/>
                <a:cs typeface="Segoe UI Semilight"/>
              </a:rPr>
              <a:t>Válassza ki, hogy külön </a:t>
            </a:r>
            <a:r>
              <a:rPr lang="sr-Latn-RS" sz="700" b="0" spc="-5" dirty="0" smtClean="0">
                <a:latin typeface="Segoe UI Semilight"/>
                <a:cs typeface="Segoe UI Semilight"/>
              </a:rPr>
              <a:t>témát, </a:t>
            </a:r>
            <a:r>
              <a:rPr lang="sr-Latn-RS" sz="700" b="0" spc="-5" dirty="0" smtClean="0">
                <a:latin typeface="Segoe UI Semilight"/>
                <a:cs typeface="Segoe UI Semilight"/>
              </a:rPr>
              <a:t>vagy új értesítést </a:t>
            </a:r>
            <a:r>
              <a:rPr lang="sr-Latn-RS" sz="700" b="0" spc="-5" dirty="0" smtClean="0">
                <a:latin typeface="Segoe UI Semilight"/>
                <a:cs typeface="Segoe UI Semilight"/>
              </a:rPr>
              <a:t>szeretne-e kezdeményezni!</a:t>
            </a:r>
            <a:endParaRPr sz="700" dirty="0">
              <a:latin typeface="Segoe UI Semilight"/>
              <a:cs typeface="Segoe UI Semi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610856" y="1712975"/>
            <a:ext cx="2199640" cy="804800"/>
          </a:xfrm>
          <a:custGeom>
            <a:avLst/>
            <a:gdLst/>
            <a:ahLst/>
            <a:cxnLst/>
            <a:rect l="l" t="t" r="r" b="b"/>
            <a:pathLst>
              <a:path w="2199640" h="711835">
                <a:moveTo>
                  <a:pt x="2177288" y="0"/>
                </a:moveTo>
                <a:lnTo>
                  <a:pt x="21844" y="0"/>
                </a:lnTo>
                <a:lnTo>
                  <a:pt x="13340" y="1716"/>
                </a:lnTo>
                <a:lnTo>
                  <a:pt x="6397" y="6397"/>
                </a:lnTo>
                <a:lnTo>
                  <a:pt x="1716" y="13340"/>
                </a:lnTo>
                <a:lnTo>
                  <a:pt x="0" y="21844"/>
                </a:lnTo>
                <a:lnTo>
                  <a:pt x="0" y="689863"/>
                </a:lnTo>
                <a:lnTo>
                  <a:pt x="1716" y="698367"/>
                </a:lnTo>
                <a:lnTo>
                  <a:pt x="6397" y="705310"/>
                </a:lnTo>
                <a:lnTo>
                  <a:pt x="13340" y="709991"/>
                </a:lnTo>
                <a:lnTo>
                  <a:pt x="21844" y="711708"/>
                </a:lnTo>
                <a:lnTo>
                  <a:pt x="2177288" y="711708"/>
                </a:lnTo>
                <a:lnTo>
                  <a:pt x="2185791" y="709991"/>
                </a:lnTo>
                <a:lnTo>
                  <a:pt x="2192734" y="705310"/>
                </a:lnTo>
                <a:lnTo>
                  <a:pt x="2197415" y="698367"/>
                </a:lnTo>
                <a:lnTo>
                  <a:pt x="2199132" y="689863"/>
                </a:lnTo>
                <a:lnTo>
                  <a:pt x="2199132" y="21844"/>
                </a:lnTo>
                <a:lnTo>
                  <a:pt x="2197415" y="13340"/>
                </a:lnTo>
                <a:lnTo>
                  <a:pt x="2192734" y="6397"/>
                </a:lnTo>
                <a:lnTo>
                  <a:pt x="2185791" y="1716"/>
                </a:lnTo>
                <a:lnTo>
                  <a:pt x="2177288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695945" y="1777714"/>
            <a:ext cx="1960245" cy="435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19600"/>
              </a:lnSpc>
              <a:spcBef>
                <a:spcPts val="130"/>
              </a:spcBef>
            </a:pPr>
            <a:r>
              <a:rPr lang="hu-HU" sz="800" b="1" dirty="0" smtClean="0">
                <a:latin typeface="Segoe UI"/>
                <a:cs typeface="Segoe UI"/>
              </a:rPr>
              <a:t>J</a:t>
            </a:r>
            <a:r>
              <a:rPr lang="sr-Latn-RS" sz="800" b="1" dirty="0" smtClean="0">
                <a:latin typeface="Segoe UI"/>
                <a:cs typeface="Segoe UI"/>
              </a:rPr>
              <a:t>elölje meg az üzenet </a:t>
            </a:r>
            <a:r>
              <a:rPr lang="sr-Latn-RS" sz="800" b="1" dirty="0" smtClean="0">
                <a:latin typeface="Segoe UI"/>
                <a:cs typeface="Segoe UI"/>
              </a:rPr>
              <a:t>jelentőségét!</a:t>
            </a:r>
            <a:endParaRPr lang="sr-Latn-RS" sz="800" b="1" dirty="0">
              <a:latin typeface="Segoe UI"/>
              <a:cs typeface="Segoe UI"/>
            </a:endParaRPr>
          </a:p>
          <a:p>
            <a:pPr marL="12700" marR="5080">
              <a:lnSpc>
                <a:spcPct val="119600"/>
              </a:lnSpc>
              <a:spcBef>
                <a:spcPts val="130"/>
              </a:spcBef>
            </a:pPr>
            <a:r>
              <a:rPr lang="sr-Latn-RS" sz="700" b="0" spc="-5" dirty="0" smtClean="0">
                <a:latin typeface="Segoe UI Semilight"/>
                <a:cs typeface="Segoe UI Semilight"/>
              </a:rPr>
              <a:t>Jelölje meg fontosként üzenetét, ha azt szeretné, hogy nagyobb figyelmet keltsen. </a:t>
            </a:r>
            <a:endParaRPr sz="700" dirty="0">
              <a:latin typeface="Segoe UI Semilight"/>
              <a:cs typeface="Segoe UI Semi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30040" y="1712975"/>
            <a:ext cx="1294130" cy="804800"/>
          </a:xfrm>
          <a:custGeom>
            <a:avLst/>
            <a:gdLst/>
            <a:ahLst/>
            <a:cxnLst/>
            <a:rect l="l" t="t" r="r" b="b"/>
            <a:pathLst>
              <a:path w="1294129" h="711835">
                <a:moveTo>
                  <a:pt x="1272032" y="0"/>
                </a:moveTo>
                <a:lnTo>
                  <a:pt x="21844" y="0"/>
                </a:lnTo>
                <a:lnTo>
                  <a:pt x="13340" y="1716"/>
                </a:lnTo>
                <a:lnTo>
                  <a:pt x="6397" y="6397"/>
                </a:lnTo>
                <a:lnTo>
                  <a:pt x="1716" y="13340"/>
                </a:lnTo>
                <a:lnTo>
                  <a:pt x="0" y="21844"/>
                </a:lnTo>
                <a:lnTo>
                  <a:pt x="0" y="689863"/>
                </a:lnTo>
                <a:lnTo>
                  <a:pt x="1716" y="698367"/>
                </a:lnTo>
                <a:lnTo>
                  <a:pt x="6397" y="705310"/>
                </a:lnTo>
                <a:lnTo>
                  <a:pt x="13340" y="709991"/>
                </a:lnTo>
                <a:lnTo>
                  <a:pt x="21844" y="711708"/>
                </a:lnTo>
                <a:lnTo>
                  <a:pt x="1272032" y="711708"/>
                </a:lnTo>
                <a:lnTo>
                  <a:pt x="1280535" y="709991"/>
                </a:lnTo>
                <a:lnTo>
                  <a:pt x="1287478" y="705310"/>
                </a:lnTo>
                <a:lnTo>
                  <a:pt x="1292159" y="698367"/>
                </a:lnTo>
                <a:lnTo>
                  <a:pt x="1293876" y="689863"/>
                </a:lnTo>
                <a:lnTo>
                  <a:pt x="1293876" y="21844"/>
                </a:lnTo>
                <a:lnTo>
                  <a:pt x="1292159" y="13340"/>
                </a:lnTo>
                <a:lnTo>
                  <a:pt x="1287478" y="6397"/>
                </a:lnTo>
                <a:lnTo>
                  <a:pt x="1280535" y="1716"/>
                </a:lnTo>
                <a:lnTo>
                  <a:pt x="1272032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15510" y="1777714"/>
            <a:ext cx="1081405" cy="58349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30"/>
              </a:spcBef>
            </a:pPr>
            <a:r>
              <a:rPr lang="sr-Latn-RS" sz="800" b="1" dirty="0" smtClean="0">
                <a:latin typeface="Segoe UI"/>
                <a:cs typeface="Segoe UI"/>
              </a:rPr>
              <a:t>Ellenőrizze a </a:t>
            </a:r>
            <a:r>
              <a:rPr lang="sr-Latn-RS" sz="800" b="1" dirty="0" smtClean="0">
                <a:latin typeface="Segoe UI"/>
                <a:cs typeface="Segoe UI"/>
              </a:rPr>
              <a:t>válaszokat!</a:t>
            </a:r>
            <a:endParaRPr lang="sr-Latn-RS" sz="800" b="1" dirty="0">
              <a:latin typeface="Segoe UI"/>
              <a:cs typeface="Segoe UI"/>
            </a:endParaRPr>
          </a:p>
          <a:p>
            <a:pPr marL="12700" marR="5080">
              <a:lnSpc>
                <a:spcPct val="119700"/>
              </a:lnSpc>
              <a:spcBef>
                <a:spcPts val="130"/>
              </a:spcBef>
            </a:pPr>
            <a:r>
              <a:rPr lang="sr-Latn-RS" sz="700" b="0" spc="-10" dirty="0" smtClean="0">
                <a:latin typeface="Segoe UI Semilight"/>
                <a:cs typeface="Segoe UI Semilight"/>
              </a:rPr>
              <a:t>Engedélyezze ki válaszolhat </a:t>
            </a:r>
            <a:r>
              <a:rPr lang="sr-Latn-RS" sz="700" b="0" spc="-10" dirty="0" smtClean="0">
                <a:latin typeface="Segoe UI Semilight"/>
                <a:cs typeface="Segoe UI Semilight"/>
              </a:rPr>
              <a:t>üzenetére! </a:t>
            </a:r>
            <a:endParaRPr sz="700" dirty="0">
              <a:latin typeface="Segoe UI Semilight"/>
              <a:cs typeface="Segoe UI Semi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582411" y="1712975"/>
            <a:ext cx="1868805" cy="804800"/>
          </a:xfrm>
          <a:custGeom>
            <a:avLst/>
            <a:gdLst/>
            <a:ahLst/>
            <a:cxnLst/>
            <a:rect l="l" t="t" r="r" b="b"/>
            <a:pathLst>
              <a:path w="1868804" h="711835">
                <a:moveTo>
                  <a:pt x="1846580" y="0"/>
                </a:moveTo>
                <a:lnTo>
                  <a:pt x="21843" y="0"/>
                </a:lnTo>
                <a:lnTo>
                  <a:pt x="13340" y="1716"/>
                </a:lnTo>
                <a:lnTo>
                  <a:pt x="6397" y="6397"/>
                </a:lnTo>
                <a:lnTo>
                  <a:pt x="1716" y="13340"/>
                </a:lnTo>
                <a:lnTo>
                  <a:pt x="0" y="21844"/>
                </a:lnTo>
                <a:lnTo>
                  <a:pt x="0" y="689863"/>
                </a:lnTo>
                <a:lnTo>
                  <a:pt x="1716" y="698367"/>
                </a:lnTo>
                <a:lnTo>
                  <a:pt x="6397" y="705310"/>
                </a:lnTo>
                <a:lnTo>
                  <a:pt x="13340" y="709991"/>
                </a:lnTo>
                <a:lnTo>
                  <a:pt x="21843" y="711708"/>
                </a:lnTo>
                <a:lnTo>
                  <a:pt x="1846580" y="711708"/>
                </a:lnTo>
                <a:lnTo>
                  <a:pt x="1855083" y="709991"/>
                </a:lnTo>
                <a:lnTo>
                  <a:pt x="1862026" y="705310"/>
                </a:lnTo>
                <a:lnTo>
                  <a:pt x="1866707" y="698367"/>
                </a:lnTo>
                <a:lnTo>
                  <a:pt x="1868423" y="689863"/>
                </a:lnTo>
                <a:lnTo>
                  <a:pt x="1868423" y="21844"/>
                </a:lnTo>
                <a:lnTo>
                  <a:pt x="1866707" y="13340"/>
                </a:lnTo>
                <a:lnTo>
                  <a:pt x="1862026" y="6397"/>
                </a:lnTo>
                <a:lnTo>
                  <a:pt x="1855083" y="1716"/>
                </a:lnTo>
                <a:lnTo>
                  <a:pt x="1846580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668135" y="1777714"/>
            <a:ext cx="1868169" cy="9712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122555">
              <a:lnSpc>
                <a:spcPct val="119600"/>
              </a:lnSpc>
              <a:spcBef>
                <a:spcPts val="130"/>
              </a:spcBef>
            </a:pPr>
            <a:r>
              <a:rPr lang="sr-Latn-RS" sz="800" b="1" spc="-5" dirty="0" smtClean="0">
                <a:latin typeface="Segoe UI"/>
                <a:cs typeface="Segoe UI"/>
              </a:rPr>
              <a:t>Válassza ki a </a:t>
            </a:r>
            <a:r>
              <a:rPr lang="sr-Latn-RS" sz="800" b="1" spc="-5" dirty="0" smtClean="0">
                <a:latin typeface="Segoe UI"/>
                <a:cs typeface="Segoe UI"/>
              </a:rPr>
              <a:t>csatornát, </a:t>
            </a:r>
            <a:r>
              <a:rPr lang="sr-Latn-RS" sz="800" b="1" spc="-5" dirty="0" smtClean="0">
                <a:latin typeface="Segoe UI"/>
                <a:cs typeface="Segoe UI"/>
              </a:rPr>
              <a:t>vagy a </a:t>
            </a:r>
            <a:r>
              <a:rPr lang="sr-Latn-RS" sz="800" b="1" spc="-5" dirty="0" smtClean="0">
                <a:latin typeface="Segoe UI"/>
                <a:cs typeface="Segoe UI"/>
              </a:rPr>
              <a:t>csapatot!</a:t>
            </a:r>
            <a:endParaRPr lang="sr-Latn-RS" sz="800" b="1" spc="-5" dirty="0">
              <a:latin typeface="Segoe UI"/>
              <a:cs typeface="Segoe UI"/>
            </a:endParaRPr>
          </a:p>
          <a:p>
            <a:pPr marL="12700" marR="122555">
              <a:lnSpc>
                <a:spcPct val="119600"/>
              </a:lnSpc>
              <a:spcBef>
                <a:spcPts val="130"/>
              </a:spcBef>
            </a:pPr>
            <a:r>
              <a:rPr lang="hu-HU" sz="700" b="0" spc="-5" dirty="0" smtClean="0">
                <a:latin typeface="Segoe UI Semilight"/>
                <a:cs typeface="Segoe UI Semilight"/>
              </a:rPr>
              <a:t>Töltse fel üzenetét bármelyik </a:t>
            </a:r>
            <a:r>
              <a:rPr lang="hu-HU" sz="700" b="0" spc="-5" dirty="0" smtClean="0">
                <a:latin typeface="Segoe UI Semilight"/>
                <a:cs typeface="Segoe UI Semilight"/>
              </a:rPr>
              <a:t>csatornájára, </a:t>
            </a:r>
            <a:r>
              <a:rPr lang="hu-HU" sz="700" b="0" spc="-5" dirty="0" smtClean="0">
                <a:latin typeface="Segoe UI Semilight"/>
                <a:cs typeface="Segoe UI Semilight"/>
              </a:rPr>
              <a:t>vagy </a:t>
            </a:r>
            <a:r>
              <a:rPr lang="hu-HU" sz="700" b="0" spc="-5" dirty="0" smtClean="0">
                <a:latin typeface="Segoe UI Semilight"/>
                <a:cs typeface="Segoe UI Semilight"/>
              </a:rPr>
              <a:t>bármelyik csoportjának</a:t>
            </a:r>
            <a:r>
              <a:rPr lang="hu-HU" sz="700" b="0" spc="-5" dirty="0" smtClean="0">
                <a:latin typeface="Segoe UI Semilight"/>
                <a:cs typeface="Segoe UI Semilight"/>
              </a:rPr>
              <a:t>. Ez az opció különösen hasznos olyan üzenetekre, </a:t>
            </a:r>
            <a:r>
              <a:rPr lang="hu-HU" sz="700" spc="-5" dirty="0" smtClean="0">
                <a:latin typeface="Segoe UI Semilight"/>
                <a:cs typeface="Segoe UI Semilight"/>
              </a:rPr>
              <a:t>amelyeket mindenképpen szeretne </a:t>
            </a:r>
            <a:r>
              <a:rPr lang="hu-HU" sz="700" b="0" spc="-5" dirty="0" smtClean="0">
                <a:latin typeface="Segoe UI Semilight"/>
                <a:cs typeface="Segoe UI Semilight"/>
              </a:rPr>
              <a:t>eljuttatni tanulóihoz. </a:t>
            </a:r>
            <a:endParaRPr sz="700" dirty="0">
              <a:latin typeface="Segoe UI Semilight"/>
              <a:cs typeface="Segoe UI Semi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4477" y="508253"/>
            <a:ext cx="12560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2"/>
              </a:rPr>
              <a:t>Learn more about</a:t>
            </a:r>
            <a:r>
              <a:rPr sz="900" b="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2"/>
              </a:rPr>
              <a:t> </a:t>
            </a: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2"/>
              </a:rPr>
              <a:t>Teams</a:t>
            </a:r>
            <a:endParaRPr sz="900" dirty="0">
              <a:latin typeface="Segoe UI Semilight"/>
              <a:cs typeface="Segoe UI Semi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987" y="200913"/>
            <a:ext cx="676981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Microsoft </a:t>
            </a:r>
            <a:r>
              <a:rPr lang="en-US" spc="-65" dirty="0"/>
              <a:t>Teams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oktatásban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6807160" y="1221359"/>
            <a:ext cx="4636770" cy="1034899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r>
              <a:rPr lang="sr-Latn-RS" b="0" spc="-1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V</a:t>
            </a:r>
            <a:r>
              <a:rPr lang="en-US" spc="-15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álas</a:t>
            </a:r>
            <a:r>
              <a:rPr lang="hu-HU" spc="-15" dirty="0">
                <a:solidFill>
                  <a:srgbClr val="57589B"/>
                </a:solidFill>
                <a:latin typeface="Segoe UI Semilight"/>
                <a:cs typeface="Segoe UI Semilight"/>
              </a:rPr>
              <a:t>zoljon az üzenetekre</a:t>
            </a:r>
            <a:endParaRPr lang="en-US" spc="-15" dirty="0">
              <a:solidFill>
                <a:srgbClr val="57589B"/>
              </a:solidFill>
              <a:latin typeface="Segoe UI Semilight"/>
              <a:cs typeface="Segoe UI Semilight"/>
            </a:endParaRPr>
          </a:p>
          <a:p>
            <a:r>
              <a:rPr lang="en-US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A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csatornákon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a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beszélgetések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időrendi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megjelenés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szerint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vannak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rendszerezve</a:t>
            </a:r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,</a:t>
            </a:r>
            <a:r>
              <a:rPr lang="en-US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valamint</a:t>
            </a:r>
            <a:r>
              <a:rPr lang="en-US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csevegés</a:t>
            </a:r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i</a:t>
            </a:r>
            <a:r>
              <a:rPr lang="en-US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egységekben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. Ha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szeretne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válaszolni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egy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fennálló </a:t>
            </a:r>
            <a:r>
              <a:rPr lang="en-US" sz="1050" spc="-5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beszélgetés</a:t>
            </a:r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folyamán,</a:t>
            </a:r>
            <a:r>
              <a:rPr lang="en-US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használja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a </a:t>
            </a:r>
            <a:r>
              <a:rPr lang="en-US" sz="1050" b="1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Válasz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opciót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. </a:t>
            </a:r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Írja meg a </a:t>
            </a:r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választ, </a:t>
            </a:r>
            <a:r>
              <a:rPr lang="en-US" sz="1050" spc="-5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és</a:t>
            </a:r>
            <a:r>
              <a:rPr lang="en-US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kattintson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a </a:t>
            </a:r>
            <a:r>
              <a:rPr lang="en-US" sz="1050" b="1" spc="-5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Küld</a:t>
            </a:r>
            <a:r>
              <a:rPr lang="hu-HU" sz="1050" b="1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és</a:t>
            </a:r>
            <a:r>
              <a:rPr lang="en-US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gombra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.</a:t>
            </a:r>
          </a:p>
        </p:txBody>
      </p:sp>
      <p:sp>
        <p:nvSpPr>
          <p:cNvPr id="12" name="object 12"/>
          <p:cNvSpPr/>
          <p:nvPr/>
        </p:nvSpPr>
        <p:spPr>
          <a:xfrm>
            <a:off x="6086855" y="1303019"/>
            <a:ext cx="0" cy="5099050"/>
          </a:xfrm>
          <a:custGeom>
            <a:avLst/>
            <a:gdLst/>
            <a:ahLst/>
            <a:cxnLst/>
            <a:rect l="l" t="t" r="r" b="b"/>
            <a:pathLst>
              <a:path h="5099050">
                <a:moveTo>
                  <a:pt x="0" y="5099024"/>
                </a:moveTo>
                <a:lnTo>
                  <a:pt x="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629A007F-FF93-477A-BF0C-EE6D1BAF8733}"/>
              </a:ext>
            </a:extLst>
          </p:cNvPr>
          <p:cNvSpPr txBox="1"/>
          <p:nvPr/>
        </p:nvSpPr>
        <p:spPr>
          <a:xfrm>
            <a:off x="6749375" y="4006142"/>
            <a:ext cx="4752340" cy="1017586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r>
              <a:rPr lang="en-US" spc="-10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Hozzon</a:t>
            </a:r>
            <a:r>
              <a:rPr lang="en-US" spc="-10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pc="-10" dirty="0" err="1">
                <a:solidFill>
                  <a:srgbClr val="57589B"/>
                </a:solidFill>
                <a:latin typeface="Segoe UI Semilight"/>
                <a:cs typeface="Segoe UI Semilight"/>
              </a:rPr>
              <a:t>létre</a:t>
            </a:r>
            <a:r>
              <a:rPr lang="en-US" spc="-10" dirty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pc="-10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videó</a:t>
            </a:r>
            <a:r>
              <a:rPr lang="hu-HU" spc="-10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-</a:t>
            </a:r>
            <a:r>
              <a:rPr lang="en-US" spc="-10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pc="-10" dirty="0" err="1">
                <a:solidFill>
                  <a:srgbClr val="57589B"/>
                </a:solidFill>
                <a:latin typeface="Segoe UI Semilight"/>
                <a:cs typeface="Segoe UI Semilight"/>
              </a:rPr>
              <a:t>és</a:t>
            </a:r>
            <a:r>
              <a:rPr lang="en-US" spc="-10" dirty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pc="-10" dirty="0" err="1">
                <a:solidFill>
                  <a:srgbClr val="57589B"/>
                </a:solidFill>
                <a:latin typeface="Segoe UI Semilight"/>
                <a:cs typeface="Segoe UI Semilight"/>
              </a:rPr>
              <a:t>hangh</a:t>
            </a:r>
            <a:r>
              <a:rPr lang="hu-HU" spc="-10" dirty="0">
                <a:solidFill>
                  <a:srgbClr val="57589B"/>
                </a:solidFill>
                <a:latin typeface="Segoe UI Semilight"/>
                <a:cs typeface="Segoe UI Semilight"/>
              </a:rPr>
              <a:t>ívást</a:t>
            </a:r>
            <a:endParaRPr lang="en-US" spc="-10" dirty="0">
              <a:solidFill>
                <a:srgbClr val="57589B"/>
              </a:solidFill>
              <a:latin typeface="Segoe UI Semilight"/>
              <a:cs typeface="Segoe UI Semilight"/>
            </a:endParaRPr>
          </a:p>
          <a:p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Kattintson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a  </a:t>
            </a:r>
            <a:r>
              <a:rPr lang="en-US" sz="1050" b="1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Vide</a:t>
            </a:r>
            <a:r>
              <a:rPr lang="hu-HU" sz="1050" b="1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ó</a:t>
            </a:r>
            <a:r>
              <a:rPr lang="en-US" sz="1050" b="1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h</a:t>
            </a:r>
            <a:r>
              <a:rPr lang="hu-HU" sz="1050" b="1" dirty="0">
                <a:solidFill>
                  <a:srgbClr val="0D0D0D"/>
                </a:solidFill>
                <a:latin typeface="Segoe UI Semilight"/>
                <a:cs typeface="Segoe UI Semilight"/>
              </a:rPr>
              <a:t>ívás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vagy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b="1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Audi</a:t>
            </a:r>
            <a:r>
              <a:rPr lang="hu-HU" sz="1050" b="1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ó</a:t>
            </a:r>
            <a:r>
              <a:rPr lang="en-US" sz="1050" b="1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h</a:t>
            </a:r>
            <a:r>
              <a:rPr lang="hu-HU" sz="1050" b="1" dirty="0">
                <a:solidFill>
                  <a:srgbClr val="0D0D0D"/>
                </a:solidFill>
                <a:latin typeface="Segoe UI Semilight"/>
                <a:cs typeface="Segoe UI Semilight"/>
              </a:rPr>
              <a:t>ívás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gombra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a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Csevegés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opciób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ól,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hogy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további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csevegést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kezdeményezzen beszélgetőtársával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.</a:t>
            </a:r>
            <a:endParaRPr lang="en-US" sz="1050" dirty="0">
              <a:solidFill>
                <a:srgbClr val="0D0D0D"/>
              </a:solidFill>
              <a:latin typeface="Segoe UI Semilight"/>
              <a:cs typeface="Segoe UI Semilight"/>
            </a:endParaRPr>
          </a:p>
          <a:p>
            <a:r>
              <a:rPr lang="en-US" sz="1050" dirty="0"/>
              <a:t/>
            </a:r>
            <a:br>
              <a:rPr lang="en-US" sz="1050" dirty="0"/>
            </a:br>
            <a:endParaRPr sz="1050" dirty="0">
              <a:latin typeface="Segoe UI Semilight"/>
              <a:cs typeface="Segoe UI Semilight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6E8F8BDD-45E3-4AF0-B2D0-0F3685CA869E}"/>
              </a:ext>
            </a:extLst>
          </p:cNvPr>
          <p:cNvSpPr/>
          <p:nvPr/>
        </p:nvSpPr>
        <p:spPr>
          <a:xfrm>
            <a:off x="7872303" y="4893945"/>
            <a:ext cx="1804416" cy="1310247"/>
          </a:xfrm>
          <a:prstGeom prst="rect">
            <a:avLst/>
          </a:prstGeom>
          <a:blipFill>
            <a:blip r:embed="rId3" cstate="print"/>
            <a:stretch>
              <a:fillRect b="-14337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xmlns="" id="{648F79FD-4248-479B-9BC8-754DCE3D5910}"/>
              </a:ext>
            </a:extLst>
          </p:cNvPr>
          <p:cNvSpPr txBox="1"/>
          <p:nvPr/>
        </p:nvSpPr>
        <p:spPr>
          <a:xfrm>
            <a:off x="392988" y="1221359"/>
            <a:ext cx="4712409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en-US" spc="-5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Jelentezzen</a:t>
            </a:r>
            <a:r>
              <a:rPr lang="en-US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be</a:t>
            </a:r>
            <a:r>
              <a:rPr lang="hu-HU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!</a:t>
            </a:r>
            <a:endParaRPr lang="en-US" spc="-5" dirty="0">
              <a:solidFill>
                <a:srgbClr val="57589B"/>
              </a:solidFill>
              <a:latin typeface="Segoe UI Semilight"/>
              <a:cs typeface="Segoe UI Semilight"/>
            </a:endParaRPr>
          </a:p>
          <a:p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M</a:t>
            </a:r>
            <a:r>
              <a:rPr lang="de-DE" sz="1050" spc="-5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obiltelefonjáról</a:t>
            </a:r>
            <a:r>
              <a:rPr lang="de-DE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, táblagépéről vagy szám</a:t>
            </a:r>
            <a:r>
              <a:rPr lang="hu-HU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ítógépéről</a:t>
            </a:r>
            <a:r>
              <a:rPr lang="hu-HU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i</a:t>
            </a:r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nternetes </a:t>
            </a:r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böngésző</a:t>
            </a:r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vel </a:t>
            </a:r>
            <a:r>
              <a:rPr lang="en-US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(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Microsoft </a:t>
            </a:r>
            <a:r>
              <a:rPr lang="de-DE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Edge, Mozzila Firefox, Google Chrome...)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keresse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meg a 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  <a:hlinkClick r:id="rId4"/>
              </a:rPr>
              <a:t>www.office.com</a:t>
            </a:r>
            <a:r>
              <a:rPr lang="hr-HR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oldalt</a:t>
            </a:r>
            <a:r>
              <a:rPr lang="en-US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. </a:t>
            </a:r>
            <a:r>
              <a:rPr lang="hu-HU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Vigye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be a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felhasználónevet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és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a </a:t>
            </a:r>
            <a:r>
              <a:rPr lang="en-US" sz="1050" spc="-5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jelsz</a:t>
            </a:r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ót.</a:t>
            </a:r>
            <a:r>
              <a:rPr lang="en-US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Az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Office 365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alkalmazás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csomag</a:t>
            </a:r>
            <a:r>
              <a:rPr lang="hu-HU" sz="1050" spc="-5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jában</a:t>
            </a:r>
            <a:r>
              <a:rPr lang="en-US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válassza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ki</a:t>
            </a:r>
            <a:r>
              <a:rPr lang="en-US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a </a:t>
            </a:r>
            <a:r>
              <a:rPr lang="de-DE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Teams </a:t>
            </a:r>
            <a:r>
              <a:rPr lang="de-DE" sz="1050" spc="-5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alkalmazást</a:t>
            </a:r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!</a:t>
            </a:r>
            <a:endParaRPr lang="en-US" sz="1050" spc="-5" dirty="0">
              <a:solidFill>
                <a:srgbClr val="0D0D0D"/>
              </a:solidFill>
              <a:latin typeface="Segoe UI Semilight"/>
              <a:cs typeface="Segoe UI Semilight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xmlns="" id="{92DC2428-B312-4C7C-B5E6-1446858FE8E6}"/>
              </a:ext>
            </a:extLst>
          </p:cNvPr>
          <p:cNvSpPr txBox="1"/>
          <p:nvPr/>
        </p:nvSpPr>
        <p:spPr>
          <a:xfrm>
            <a:off x="453266" y="4056102"/>
            <a:ext cx="4258266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hr-HR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Kezdjeményezzen csevegést </a:t>
            </a:r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a</a:t>
            </a:r>
            <a:r>
              <a:rPr lang="en-US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z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egész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csoporttal</a:t>
            </a:r>
            <a:r>
              <a:rPr lang="hu-HU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!</a:t>
            </a:r>
            <a:r>
              <a:rPr lang="en-US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hu-HU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V</a:t>
            </a:r>
            <a:r>
              <a:rPr lang="en-US" sz="1050" spc="-5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álasszon</a:t>
            </a:r>
            <a:r>
              <a:rPr lang="en-US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csoportot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,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kattintson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a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csoport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ikon</a:t>
            </a:r>
            <a:r>
              <a:rPr lang="hu-HU" sz="1050" spc="-5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já</a:t>
            </a:r>
            <a:r>
              <a:rPr lang="en-US" sz="1050" spc="-5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ra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,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válassza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ki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a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csatornát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, í</a:t>
            </a:r>
            <a:r>
              <a:rPr lang="hu-HU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rja meg </a:t>
            </a:r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üzenetét, </a:t>
            </a:r>
            <a:r>
              <a:rPr lang="hu-HU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és kattinson a  </a:t>
            </a:r>
            <a:r>
              <a:rPr lang="en-US" sz="1050" b="1" spc="-5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Küld</a:t>
            </a:r>
            <a:r>
              <a:rPr lang="hu-HU" sz="1050" b="1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és</a:t>
            </a:r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-re</a:t>
            </a:r>
            <a:r>
              <a:rPr lang="en-US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.</a:t>
            </a:r>
            <a:endParaRPr lang="en-US" sz="1050" spc="-5" dirty="0">
              <a:solidFill>
                <a:srgbClr val="0D0D0D"/>
              </a:solidFill>
              <a:latin typeface="Segoe UI Semilight"/>
              <a:cs typeface="Segoe UI Semilight"/>
            </a:endParaRPr>
          </a:p>
          <a:p>
            <a:r>
              <a:rPr lang="en-US" sz="1050" spc="-5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Kattintson</a:t>
            </a:r>
            <a:r>
              <a:rPr lang="en-US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az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Új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csevegésre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,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vigye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be a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személy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vagy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a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csoport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nevét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a </a:t>
            </a:r>
            <a:r>
              <a:rPr lang="en-US" sz="1050" b="1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Kinek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mező</a:t>
            </a:r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b</a:t>
            </a:r>
            <a:r>
              <a:rPr lang="en-US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e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, </a:t>
            </a:r>
            <a:r>
              <a:rPr lang="en-US" sz="1050" spc="-5" dirty="0" err="1">
                <a:solidFill>
                  <a:srgbClr val="0D0D0D"/>
                </a:solidFill>
                <a:latin typeface="Segoe UI Semilight"/>
                <a:cs typeface="Segoe UI Semilight"/>
              </a:rPr>
              <a:t>írja</a:t>
            </a:r>
            <a:r>
              <a:rPr lang="en-US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meg ü</a:t>
            </a:r>
            <a:r>
              <a:rPr lang="hu-HU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zenetét és kattintson a </a:t>
            </a:r>
            <a:r>
              <a:rPr lang="hu-HU" sz="1050" b="1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Küldés</a:t>
            </a:r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re</a:t>
            </a:r>
            <a:r>
              <a:rPr lang="en-US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.</a:t>
            </a:r>
            <a:endParaRPr lang="en-US" sz="1050" spc="-5" dirty="0">
              <a:solidFill>
                <a:srgbClr val="0D0D0D"/>
              </a:solidFill>
              <a:latin typeface="Segoe UI Semilight"/>
              <a:cs typeface="Segoe UI Semi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350897F-135F-48B6-B4CB-DA5A91347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66" y="5489575"/>
            <a:ext cx="4814735" cy="7146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888D06-2346-4D4E-91C3-0108060B5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7160" y="2482289"/>
            <a:ext cx="4267419" cy="10478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6AA544-A091-4AE3-9172-1C1B6A1143C6}"/>
              </a:ext>
            </a:extLst>
          </p:cNvPr>
          <p:cNvSpPr/>
          <p:nvPr/>
        </p:nvSpPr>
        <p:spPr>
          <a:xfrm>
            <a:off x="7130783" y="3158447"/>
            <a:ext cx="565409" cy="197528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8A09B56-ED02-4A14-8E6B-0C3B360834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1678"/>
          <a:stretch/>
        </p:blipFill>
        <p:spPr>
          <a:xfrm>
            <a:off x="1921307" y="2230033"/>
            <a:ext cx="1574322" cy="16638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D01AD0D-5EA0-446E-9318-346A35F22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87" y="2164138"/>
            <a:ext cx="3493125" cy="159516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0674477" y="508253"/>
            <a:ext cx="12560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3"/>
              </a:rPr>
              <a:t>Learn more about</a:t>
            </a:r>
            <a:r>
              <a:rPr sz="900" b="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3"/>
              </a:rPr>
              <a:t> </a:t>
            </a: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3"/>
              </a:rPr>
              <a:t>Teams</a:t>
            </a:r>
            <a:endParaRPr sz="900">
              <a:latin typeface="Segoe UI Semilight"/>
              <a:cs typeface="Segoe UI Semi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988" y="200913"/>
            <a:ext cx="63888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Microsoft </a:t>
            </a:r>
            <a:r>
              <a:rPr lang="en-US" spc="-65" dirty="0"/>
              <a:t>Teams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oktatásban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92988" y="1139236"/>
            <a:ext cx="4606290" cy="1017586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r>
              <a:rPr lang="hu-HU" spc="-10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Keresgélés </a:t>
            </a:r>
            <a:r>
              <a:rPr lang="hu-HU" spc="-10" dirty="0">
                <a:solidFill>
                  <a:srgbClr val="57589B"/>
                </a:solidFill>
                <a:latin typeface="Segoe UI Semilight"/>
                <a:cs typeface="Segoe UI Semilight"/>
              </a:rPr>
              <a:t>a tartalomban</a:t>
            </a:r>
            <a:endParaRPr lang="en-US" spc="-10" dirty="0">
              <a:solidFill>
                <a:srgbClr val="57589B"/>
              </a:solidFill>
              <a:latin typeface="Segoe UI Semilight"/>
              <a:cs typeface="Segoe UI Semilight"/>
            </a:endParaRPr>
          </a:p>
          <a:p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Írja </a:t>
            </a:r>
            <a:r>
              <a:rPr lang="hu-HU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be a kulcsszót, a kifejezést az alkalmazás tetején található mezőbe, és nyomja meg az </a:t>
            </a:r>
            <a:r>
              <a:rPr lang="hu-HU" sz="1050" b="1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Enter</a:t>
            </a:r>
            <a:r>
              <a:rPr lang="hu-HU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gombot. </a:t>
            </a:r>
            <a:r>
              <a:rPr lang="hu-HU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Ezután válassza az </a:t>
            </a:r>
            <a:r>
              <a:rPr lang="hu-HU" sz="1050" b="1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Üzenetek</a:t>
            </a:r>
            <a:r>
              <a:rPr lang="hu-HU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, </a:t>
            </a:r>
            <a:r>
              <a:rPr lang="hu-HU" sz="1050" b="1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Emberek</a:t>
            </a:r>
            <a:r>
              <a:rPr lang="hu-HU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vagy </a:t>
            </a:r>
            <a:r>
              <a:rPr lang="hu-HU" sz="1050" b="1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Fájlok</a:t>
            </a:r>
            <a:r>
              <a:rPr lang="hu-HU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kategóriát. Válasszon egy keresési eredményt, vagy kattintson a </a:t>
            </a:r>
            <a:r>
              <a:rPr lang="hu-HU" sz="1050" b="1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Szűrő</a:t>
            </a:r>
            <a:r>
              <a:rPr lang="hu-HU" sz="105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 elemre a további </a:t>
            </a:r>
            <a:r>
              <a:rPr lang="hu-HU" sz="105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eredményválasztáshoz.</a:t>
            </a:r>
            <a:endParaRPr lang="en-US" sz="1050" spc="-5" dirty="0">
              <a:solidFill>
                <a:srgbClr val="0D0D0D"/>
              </a:solidFill>
              <a:latin typeface="Segoe UI Semilight"/>
              <a:cs typeface="Segoe UI Semi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00571" y="1303019"/>
            <a:ext cx="0" cy="5152390"/>
          </a:xfrm>
          <a:custGeom>
            <a:avLst/>
            <a:gdLst/>
            <a:ahLst/>
            <a:cxnLst/>
            <a:rect l="l" t="t" r="r" b="b"/>
            <a:pathLst>
              <a:path h="5152390">
                <a:moveTo>
                  <a:pt x="0" y="5152136"/>
                </a:moveTo>
                <a:lnTo>
                  <a:pt x="0" y="0"/>
                </a:lnTo>
              </a:path>
            </a:pathLst>
          </a:custGeom>
          <a:ln w="317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15702D85-C104-4BA0-A457-2532DE23E6CA}"/>
              </a:ext>
            </a:extLst>
          </p:cNvPr>
          <p:cNvSpPr txBox="1"/>
          <p:nvPr/>
        </p:nvSpPr>
        <p:spPr>
          <a:xfrm>
            <a:off x="392988" y="3867529"/>
            <a:ext cx="4747895" cy="1179169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r>
              <a:rPr lang="hr-HR" spc="-20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Kövesse </a:t>
            </a:r>
            <a:r>
              <a:rPr lang="hr-HR" spc="-20" dirty="0">
                <a:solidFill>
                  <a:srgbClr val="57589B"/>
                </a:solidFill>
                <a:latin typeface="Segoe UI Semilight"/>
                <a:cs typeface="Segoe UI Semilight"/>
              </a:rPr>
              <a:t>az eseményeket</a:t>
            </a:r>
            <a:endParaRPr lang="en-US" spc="-20" dirty="0">
              <a:solidFill>
                <a:srgbClr val="57589B"/>
              </a:solidFill>
              <a:latin typeface="Segoe UI Semilight"/>
              <a:cs typeface="Segoe UI Semilight"/>
            </a:endParaRPr>
          </a:p>
          <a:p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Az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alkalmazás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bal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oldalán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található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b="1" dirty="0" err="1">
                <a:solidFill>
                  <a:srgbClr val="0D0D0D"/>
                </a:solidFill>
                <a:latin typeface="Segoe UI Semilight"/>
                <a:cs typeface="Segoe UI Semilight"/>
              </a:rPr>
              <a:t>Tevékenységek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lehetőségre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kattintva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áttekintést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kap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az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összes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tevékenységről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és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értesítésről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,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amelyek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a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legutóbbi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áttekintés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óta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történtek</a:t>
            </a:r>
            <a:r>
              <a:rPr lang="hu-HU" sz="1050" smtClean="0">
                <a:solidFill>
                  <a:srgbClr val="0D0D0D"/>
                </a:solidFill>
                <a:latin typeface="Segoe UI Semilight"/>
                <a:cs typeface="Segoe UI Semilight"/>
              </a:rPr>
              <a:t> a </a:t>
            </a:r>
            <a:r>
              <a:rPr lang="en-US" sz="1050" smtClean="0">
                <a:solidFill>
                  <a:srgbClr val="0D0D0D"/>
                </a:solidFill>
                <a:latin typeface="Segoe UI Semilight"/>
                <a:cs typeface="Segoe UI Semilight"/>
              </a:rPr>
              <a:t>követett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csatornákon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.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Itt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láthatja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saját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feladat</a:t>
            </a:r>
            <a:r>
              <a:rPr lang="hu-HU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ait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is.</a:t>
            </a:r>
          </a:p>
          <a:p>
            <a:r>
              <a:rPr lang="en-US" sz="1050" dirty="0"/>
              <a:t/>
            </a:r>
            <a:br>
              <a:rPr lang="en-US" sz="1050" dirty="0"/>
            </a:br>
            <a:endParaRPr sz="1050" dirty="0">
              <a:latin typeface="Segoe UI Semilight"/>
              <a:cs typeface="Segoe UI Semilight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0B42CFCC-BDF4-405B-A662-CED5E0CE30EA}"/>
              </a:ext>
            </a:extLst>
          </p:cNvPr>
          <p:cNvSpPr txBox="1"/>
          <p:nvPr/>
        </p:nvSpPr>
        <p:spPr>
          <a:xfrm>
            <a:off x="6705600" y="3736975"/>
            <a:ext cx="5238115" cy="1065676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r>
              <a:rPr lang="en-US" sz="2000" spc="-5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Mellékeljen</a:t>
            </a:r>
            <a:r>
              <a:rPr lang="en-US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5" dirty="0" err="1">
                <a:solidFill>
                  <a:srgbClr val="57589B"/>
                </a:solidFill>
                <a:latin typeface="Segoe UI Semilight"/>
                <a:cs typeface="Segoe UI Semilight"/>
              </a:rPr>
              <a:t>dokumentumot</a:t>
            </a:r>
            <a:endParaRPr lang="en-US" sz="2000" spc="-5" dirty="0">
              <a:solidFill>
                <a:srgbClr val="57589B"/>
              </a:solidFill>
              <a:latin typeface="Segoe UI Semilight"/>
              <a:cs typeface="Segoe UI Semilight"/>
            </a:endParaRPr>
          </a:p>
          <a:p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Kattintson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a </a:t>
            </a:r>
            <a:r>
              <a:rPr lang="en-US" sz="1050" b="1" dirty="0" err="1">
                <a:solidFill>
                  <a:srgbClr val="0D0D0D"/>
                </a:solidFill>
                <a:latin typeface="Segoe UI Semilight"/>
                <a:cs typeface="Segoe UI Semilight"/>
              </a:rPr>
              <a:t>Melléklet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opcióra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a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szövegbeviteli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mező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alatt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,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és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válassza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ki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a 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helyet,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ahov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a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a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dokumentumot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szeretné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mellékelni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. A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dokumentum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helyétől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függően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lehetősége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van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válas</a:t>
            </a:r>
            <a:r>
              <a:rPr lang="hu-HU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ztani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a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másolat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vagy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a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dokumentum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linkjé</a:t>
            </a:r>
            <a:r>
              <a:rPr lang="hu-HU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nek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csatolása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,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vagy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más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megosztási</a:t>
            </a:r>
            <a:r>
              <a:rPr lang="en-US" sz="1050" dirty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lehetőség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e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között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.</a:t>
            </a:r>
            <a:endParaRPr lang="en-US" sz="1050" dirty="0">
              <a:solidFill>
                <a:srgbClr val="0D0D0D"/>
              </a:solidFill>
              <a:latin typeface="Segoe UI Semilight"/>
              <a:cs typeface="Segoe UI Semilight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xmlns="" id="{77ABC106-213C-4295-BEA9-882EFEB0A894}"/>
              </a:ext>
            </a:extLst>
          </p:cNvPr>
          <p:cNvSpPr txBox="1"/>
          <p:nvPr/>
        </p:nvSpPr>
        <p:spPr>
          <a:xfrm>
            <a:off x="6477000" y="1142988"/>
            <a:ext cx="5219700" cy="1065676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r>
              <a:rPr lang="en-US" sz="2000" spc="-15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Dolgozzon</a:t>
            </a:r>
            <a:r>
              <a:rPr lang="en-US" sz="2000" spc="-1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15" dirty="0" err="1">
                <a:solidFill>
                  <a:srgbClr val="57589B"/>
                </a:solidFill>
                <a:latin typeface="Segoe UI Semilight"/>
                <a:cs typeface="Segoe UI Semilight"/>
              </a:rPr>
              <a:t>az</a:t>
            </a:r>
            <a:r>
              <a:rPr lang="en-US" sz="2000" spc="-15" dirty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15" dirty="0" err="1">
                <a:solidFill>
                  <a:srgbClr val="57589B"/>
                </a:solidFill>
                <a:latin typeface="Segoe UI Semilight"/>
                <a:cs typeface="Segoe UI Semilight"/>
              </a:rPr>
              <a:t>adattárral</a:t>
            </a:r>
            <a:endParaRPr lang="en-US" sz="2000" spc="-15" dirty="0">
              <a:solidFill>
                <a:srgbClr val="57589B"/>
              </a:solidFill>
              <a:latin typeface="Segoe UI Semilight"/>
              <a:cs typeface="Segoe UI Semilight"/>
            </a:endParaRPr>
          </a:p>
          <a:p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Az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b="1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Adattár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opcióra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kattintással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bal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oldalról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látható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az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össz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es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fájl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és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dokumentum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,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amelyek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az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hu-HU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Ö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n </a:t>
            </a:r>
            <a:r>
              <a:rPr lang="en-US" sz="1050" dirty="0" err="1">
                <a:solidFill>
                  <a:srgbClr val="0D0D0D"/>
                </a:solidFill>
                <a:latin typeface="Segoe UI Semilight"/>
                <a:cs typeface="Segoe UI Semilight"/>
              </a:rPr>
              <a:t>csoportjaiban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vannak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megosztva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.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Az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 </a:t>
            </a:r>
            <a:r>
              <a:rPr lang="en-US" sz="1050" b="1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Adattár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opcióra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kattintva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az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oldal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tetej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é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n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átnézheti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az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össz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es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fájlt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és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dokuementumot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,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amelyek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et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azon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a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csatornán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osztottak 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meg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,</a:t>
            </a:r>
            <a:r>
              <a:rPr lang="en-US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0D0D0D"/>
                </a:solidFill>
                <a:latin typeface="Segoe UI Semilight"/>
                <a:cs typeface="Segoe UI Semilight"/>
              </a:rPr>
              <a:t>amelye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t 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felkeresett</a:t>
            </a:r>
            <a:r>
              <a:rPr lang="hu-HU" sz="1050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.</a:t>
            </a:r>
            <a:endParaRPr lang="en-US" sz="1050" dirty="0">
              <a:solidFill>
                <a:srgbClr val="0D0D0D"/>
              </a:solidFill>
              <a:latin typeface="Segoe UI Semilight"/>
              <a:cs typeface="Segoe UI Semi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B892AED-5F60-4ED3-84ED-4E1744D1D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87" y="4978548"/>
            <a:ext cx="3486329" cy="1276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3C458F9-2832-42A5-BACF-0E4C39D06D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466"/>
          <a:stretch/>
        </p:blipFill>
        <p:spPr>
          <a:xfrm>
            <a:off x="7973911" y="2151662"/>
            <a:ext cx="1993998" cy="16826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140C3F4-012D-4712-8022-75EAA8EA7E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1577" y="4822791"/>
            <a:ext cx="3238666" cy="1797142"/>
          </a:xfrm>
          <a:prstGeom prst="rect">
            <a:avLst/>
          </a:prstGeom>
        </p:spPr>
      </p:pic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xmlns="" id="{5B91DDAF-BBFC-4A35-81EA-16E02D612400}"/>
              </a:ext>
            </a:extLst>
          </p:cNvPr>
          <p:cNvSpPr/>
          <p:nvPr/>
        </p:nvSpPr>
        <p:spPr>
          <a:xfrm>
            <a:off x="8382000" y="6349505"/>
            <a:ext cx="225413" cy="225413"/>
          </a:xfrm>
          <a:prstGeom prst="flowChartConnector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B7047F4C-7E9D-4278-A1C4-A7DE748A4AC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0"/>
          <a:stretch/>
        </p:blipFill>
        <p:spPr>
          <a:xfrm>
            <a:off x="908887" y="2164138"/>
            <a:ext cx="3486328" cy="17252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08C4DB0-69D6-4E59-BEAD-38CB9E2B2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730" y="2941314"/>
            <a:ext cx="6925977" cy="389880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0674477" y="508253"/>
            <a:ext cx="12560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4"/>
              </a:rPr>
              <a:t>Learn more about</a:t>
            </a:r>
            <a:r>
              <a:rPr sz="900" b="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4"/>
              </a:rPr>
              <a:t> </a:t>
            </a: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4"/>
              </a:rPr>
              <a:t>Teams</a:t>
            </a:r>
            <a:endParaRPr sz="90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2988" y="200913"/>
            <a:ext cx="63888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Microsoft </a:t>
            </a:r>
            <a:r>
              <a:rPr lang="en-US" spc="-65" dirty="0"/>
              <a:t>Teams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oktatásban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92988" y="957660"/>
            <a:ext cx="4201795" cy="1029128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spcBef>
                <a:spcPts val="645"/>
              </a:spcBef>
            </a:pPr>
            <a:r>
              <a:rPr lang="en-US" sz="2000" spc="-5" dirty="0" err="1">
                <a:solidFill>
                  <a:srgbClr val="57589B"/>
                </a:solidFill>
                <a:latin typeface="Segoe UI Semilight"/>
                <a:cs typeface="Segoe UI Semilight"/>
              </a:rPr>
              <a:t>Óra</a:t>
            </a:r>
            <a:r>
              <a:rPr lang="en-US" sz="2000" spc="-5" dirty="0">
                <a:solidFill>
                  <a:srgbClr val="57589B"/>
                </a:solidFill>
                <a:latin typeface="Segoe UI Semilight"/>
                <a:cs typeface="Segoe UI Semilight"/>
              </a:rPr>
              <a:t> a </a:t>
            </a:r>
            <a:r>
              <a:rPr lang="en-US" sz="2000" spc="-5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Te</a:t>
            </a:r>
            <a:r>
              <a:rPr lang="hu-HU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a</a:t>
            </a:r>
            <a:r>
              <a:rPr lang="en-US" sz="2000" spc="-5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ms</a:t>
            </a:r>
            <a:r>
              <a:rPr lang="hu-HU" sz="2000" spc="-5" dirty="0">
                <a:solidFill>
                  <a:srgbClr val="57589B"/>
                </a:solidFill>
                <a:latin typeface="Segoe UI Semilight"/>
                <a:cs typeface="Segoe UI Semilight"/>
              </a:rPr>
              <a:t>b</a:t>
            </a:r>
            <a:r>
              <a:rPr lang="en-US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en</a:t>
            </a:r>
            <a:endParaRPr lang="hu-HU" sz="2000" spc="-5" dirty="0" smtClean="0">
              <a:solidFill>
                <a:srgbClr val="57589B"/>
              </a:solidFill>
              <a:latin typeface="Segoe UI Semilight"/>
              <a:cs typeface="Segoe UI Semilight"/>
            </a:endParaRPr>
          </a:p>
          <a:p>
            <a:pPr marL="12700">
              <a:spcBef>
                <a:spcPts val="645"/>
              </a:spcBef>
            </a:pPr>
            <a:r>
              <a:rPr lang="en-US" sz="1050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A </a:t>
            </a:r>
            <a:r>
              <a:rPr lang="en-US" sz="1050" dirty="0">
                <a:solidFill>
                  <a:srgbClr val="252525"/>
                </a:solidFill>
                <a:latin typeface="Segoe UI Semilight"/>
                <a:cs typeface="Segoe UI Semilight"/>
              </a:rPr>
              <a:t>Teams </a:t>
            </a:r>
            <a:r>
              <a:rPr lang="en-US" sz="1050" dirty="0" err="1" smtClean="0">
                <a:solidFill>
                  <a:srgbClr val="252525"/>
                </a:solidFill>
                <a:latin typeface="Segoe UI Semilight"/>
                <a:cs typeface="Segoe UI Semilight"/>
              </a:rPr>
              <a:t>külö</a:t>
            </a:r>
            <a:r>
              <a:rPr lang="hu-HU" sz="1050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n</a:t>
            </a:r>
            <a:r>
              <a:rPr lang="en-US" sz="1050" dirty="0" err="1" smtClean="0">
                <a:solidFill>
                  <a:srgbClr val="252525"/>
                </a:solidFill>
                <a:latin typeface="Segoe UI Semilight"/>
                <a:cs typeface="Segoe UI Semilight"/>
              </a:rPr>
              <a:t>böző</a:t>
            </a:r>
            <a:r>
              <a:rPr lang="en-US" sz="1050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252525"/>
                </a:solidFill>
                <a:latin typeface="Segoe UI Semilight"/>
                <a:cs typeface="Segoe UI Semilight"/>
              </a:rPr>
              <a:t>lehetőségeket</a:t>
            </a:r>
            <a:r>
              <a:rPr lang="en-US" sz="1050" dirty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252525"/>
                </a:solidFill>
                <a:latin typeface="Segoe UI Semilight"/>
                <a:cs typeface="Segoe UI Semilight"/>
              </a:rPr>
              <a:t>nyújt</a:t>
            </a:r>
            <a:r>
              <a:rPr lang="hu-HU" sz="1050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,</a:t>
            </a:r>
            <a:r>
              <a:rPr lang="en-US" sz="1050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252525"/>
                </a:solidFill>
                <a:latin typeface="Segoe UI Semilight"/>
                <a:cs typeface="Segoe UI Semilight"/>
              </a:rPr>
              <a:t>amelyek</a:t>
            </a:r>
            <a:r>
              <a:rPr lang="en-US" sz="1050" dirty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 smtClean="0">
                <a:solidFill>
                  <a:srgbClr val="252525"/>
                </a:solidFill>
                <a:latin typeface="Segoe UI Semilight"/>
                <a:cs typeface="Segoe UI Semilight"/>
              </a:rPr>
              <a:t>megkönny</a:t>
            </a:r>
            <a:r>
              <a:rPr lang="hu-HU" sz="1050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í</a:t>
            </a:r>
            <a:r>
              <a:rPr lang="en-US" sz="1050" dirty="0" err="1" smtClean="0">
                <a:solidFill>
                  <a:srgbClr val="252525"/>
                </a:solidFill>
                <a:latin typeface="Segoe UI Semilight"/>
                <a:cs typeface="Segoe UI Semilight"/>
              </a:rPr>
              <a:t>tik</a:t>
            </a:r>
            <a:r>
              <a:rPr lang="en-US" sz="1050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>
                <a:solidFill>
                  <a:srgbClr val="252525"/>
                </a:solidFill>
                <a:latin typeface="Segoe UI Semilight"/>
                <a:cs typeface="Segoe UI Semilight"/>
              </a:rPr>
              <a:t>a  tan</a:t>
            </a:r>
            <a:r>
              <a:rPr lang="hu-HU" sz="1050" dirty="0">
                <a:solidFill>
                  <a:srgbClr val="252525"/>
                </a:solidFill>
                <a:latin typeface="Segoe UI Semilight"/>
                <a:cs typeface="Segoe UI Semilight"/>
              </a:rPr>
              <a:t>ítást és </a:t>
            </a:r>
            <a:r>
              <a:rPr lang="hu-HU" sz="1050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a tanulást</a:t>
            </a:r>
            <a:endParaRPr lang="en-US" sz="1050" dirty="0">
              <a:solidFill>
                <a:srgbClr val="252525"/>
              </a:solidFill>
              <a:latin typeface="Segoe UI Semilight"/>
              <a:cs typeface="Segoe UI Semilight"/>
            </a:endParaRPr>
          </a:p>
          <a:p>
            <a:pPr marL="12700">
              <a:spcBef>
                <a:spcPts val="645"/>
              </a:spcBef>
            </a:pPr>
            <a:endParaRPr sz="1050" dirty="0">
              <a:latin typeface="Segoe UI Semilight"/>
              <a:cs typeface="Segoe UI Semi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8231" y="3196635"/>
            <a:ext cx="1851660" cy="2300198"/>
          </a:xfrm>
          <a:custGeom>
            <a:avLst/>
            <a:gdLst/>
            <a:ahLst/>
            <a:cxnLst/>
            <a:rect l="l" t="t" r="r" b="b"/>
            <a:pathLst>
              <a:path w="1851660" h="1629410">
                <a:moveTo>
                  <a:pt x="1801749" y="0"/>
                </a:moveTo>
                <a:lnTo>
                  <a:pt x="49961" y="0"/>
                </a:lnTo>
                <a:lnTo>
                  <a:pt x="30512" y="3923"/>
                </a:lnTo>
                <a:lnTo>
                  <a:pt x="14631" y="14620"/>
                </a:lnTo>
                <a:lnTo>
                  <a:pt x="3925" y="30485"/>
                </a:lnTo>
                <a:lnTo>
                  <a:pt x="0" y="49911"/>
                </a:lnTo>
                <a:lnTo>
                  <a:pt x="0" y="1579245"/>
                </a:lnTo>
                <a:lnTo>
                  <a:pt x="3925" y="1598670"/>
                </a:lnTo>
                <a:lnTo>
                  <a:pt x="14631" y="1614535"/>
                </a:lnTo>
                <a:lnTo>
                  <a:pt x="30512" y="1625232"/>
                </a:lnTo>
                <a:lnTo>
                  <a:pt x="49961" y="1629155"/>
                </a:lnTo>
                <a:lnTo>
                  <a:pt x="1801749" y="1629155"/>
                </a:lnTo>
                <a:lnTo>
                  <a:pt x="1821174" y="1625232"/>
                </a:lnTo>
                <a:lnTo>
                  <a:pt x="1837039" y="1614535"/>
                </a:lnTo>
                <a:lnTo>
                  <a:pt x="1847736" y="1598670"/>
                </a:lnTo>
                <a:lnTo>
                  <a:pt x="1851659" y="1579245"/>
                </a:lnTo>
                <a:lnTo>
                  <a:pt x="1851659" y="49911"/>
                </a:lnTo>
                <a:lnTo>
                  <a:pt x="1847736" y="30485"/>
                </a:lnTo>
                <a:lnTo>
                  <a:pt x="1837039" y="14620"/>
                </a:lnTo>
                <a:lnTo>
                  <a:pt x="1821174" y="3923"/>
                </a:lnTo>
                <a:lnTo>
                  <a:pt x="1801749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3141" y="3319631"/>
            <a:ext cx="2050247" cy="82920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475615">
              <a:lnSpc>
                <a:spcPct val="119600"/>
              </a:lnSpc>
              <a:spcBef>
                <a:spcPts val="130"/>
              </a:spcBef>
            </a:pPr>
            <a:r>
              <a:rPr lang="hr-HR" sz="800" b="1" dirty="0" smtClean="0">
                <a:latin typeface="Segoe UI"/>
                <a:cs typeface="Segoe UI"/>
              </a:rPr>
              <a:t>Minden csapatnak több csatornája lehet </a:t>
            </a:r>
            <a:r>
              <a:rPr lang="hr-HR" sz="70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A </a:t>
            </a:r>
            <a:r>
              <a:rPr lang="hr-HR" sz="70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csatornára </a:t>
            </a:r>
            <a:r>
              <a:rPr lang="hr-HR" sz="70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kattintással </a:t>
            </a:r>
            <a:r>
              <a:rPr lang="hr-HR" sz="70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megnézheti a beszélgetéseket (</a:t>
            </a:r>
            <a:r>
              <a:rPr lang="hr-HR" sz="70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a csoport minden tagja láthatja) </a:t>
            </a:r>
            <a:r>
              <a:rPr lang="hr-HR" sz="70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és a fájlokat egy adott témáról, leckéről vagy heti tartalomról. </a:t>
            </a:r>
            <a:endParaRPr sz="700" spc="-5" dirty="0">
              <a:solidFill>
                <a:srgbClr val="0D0D0D"/>
              </a:solidFill>
              <a:latin typeface="Segoe UI Semilight"/>
              <a:cs typeface="Segoe UI Semi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9228" y="4119318"/>
            <a:ext cx="1628775" cy="806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lang="hr-HR" sz="70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Minden létrehozott </a:t>
            </a:r>
            <a:r>
              <a:rPr lang="hr-HR" sz="70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csoportnak van </a:t>
            </a:r>
            <a:r>
              <a:rPr lang="hr-HR" sz="70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egy alapcsatornája. Az egyes csatornák beállításait, az értesítéseket, a csatornatagokat és az egyéb opciókat </a:t>
            </a:r>
            <a:r>
              <a:rPr lang="hr-HR" sz="800" dirty="0"/>
              <a:t>a </a:t>
            </a:r>
            <a:r>
              <a:rPr lang="hr-HR" sz="70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csatorna neve melletti három pontra kattintva módosíthatja. </a:t>
            </a:r>
            <a:endParaRPr sz="700" spc="-5" dirty="0">
              <a:solidFill>
                <a:srgbClr val="0D0D0D"/>
              </a:solidFill>
              <a:latin typeface="Segoe UI Semilight"/>
              <a:cs typeface="Segoe UI Semi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2524" y="5692139"/>
            <a:ext cx="1851660" cy="971298"/>
          </a:xfrm>
          <a:custGeom>
            <a:avLst/>
            <a:gdLst/>
            <a:ahLst/>
            <a:cxnLst/>
            <a:rect l="l" t="t" r="r" b="b"/>
            <a:pathLst>
              <a:path w="1851660" h="875029">
                <a:moveTo>
                  <a:pt x="1824863" y="0"/>
                </a:moveTo>
                <a:lnTo>
                  <a:pt x="26835" y="0"/>
                </a:lnTo>
                <a:lnTo>
                  <a:pt x="16389" y="2108"/>
                </a:lnTo>
                <a:lnTo>
                  <a:pt x="7859" y="7859"/>
                </a:lnTo>
                <a:lnTo>
                  <a:pt x="2108" y="16389"/>
                </a:lnTo>
                <a:lnTo>
                  <a:pt x="0" y="26835"/>
                </a:lnTo>
                <a:lnTo>
                  <a:pt x="0" y="847940"/>
                </a:lnTo>
                <a:lnTo>
                  <a:pt x="2108" y="858386"/>
                </a:lnTo>
                <a:lnTo>
                  <a:pt x="7859" y="866916"/>
                </a:lnTo>
                <a:lnTo>
                  <a:pt x="16389" y="872667"/>
                </a:lnTo>
                <a:lnTo>
                  <a:pt x="26835" y="874776"/>
                </a:lnTo>
                <a:lnTo>
                  <a:pt x="1824863" y="874776"/>
                </a:lnTo>
                <a:lnTo>
                  <a:pt x="1835265" y="872667"/>
                </a:lnTo>
                <a:lnTo>
                  <a:pt x="1843785" y="866916"/>
                </a:lnTo>
                <a:lnTo>
                  <a:pt x="1849544" y="858386"/>
                </a:lnTo>
                <a:lnTo>
                  <a:pt x="1851659" y="847940"/>
                </a:lnTo>
                <a:lnTo>
                  <a:pt x="1851659" y="26835"/>
                </a:lnTo>
                <a:lnTo>
                  <a:pt x="1849544" y="16389"/>
                </a:lnTo>
                <a:lnTo>
                  <a:pt x="1843786" y="7859"/>
                </a:lnTo>
                <a:lnTo>
                  <a:pt x="1835265" y="2108"/>
                </a:lnTo>
                <a:lnTo>
                  <a:pt x="1824863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8274" y="5760485"/>
            <a:ext cx="1649730" cy="810478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r>
              <a:rPr lang="hr-HR" sz="800" b="1" dirty="0" smtClean="0">
                <a:latin typeface="Segoe UI"/>
                <a:cs typeface="Segoe UI"/>
              </a:rPr>
              <a:t>Formázza </a:t>
            </a:r>
            <a:r>
              <a:rPr lang="hr-HR" sz="800" b="1" dirty="0">
                <a:latin typeface="Segoe UI"/>
                <a:cs typeface="Segoe UI"/>
              </a:rPr>
              <a:t>az üzenetet</a:t>
            </a:r>
            <a:endParaRPr lang="en-US" sz="800" b="1" dirty="0">
              <a:latin typeface="Segoe UI"/>
              <a:cs typeface="Segoe UI"/>
            </a:endParaRPr>
          </a:p>
          <a:p>
            <a:r>
              <a:rPr lang="hr-HR" sz="70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Adjon hozzá egy </a:t>
            </a:r>
            <a:r>
              <a:rPr lang="hr-HR" sz="70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témát/az </a:t>
            </a:r>
            <a:r>
              <a:rPr lang="hr-HR" sz="70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üzenet címét/ </a:t>
            </a:r>
            <a:r>
              <a:rPr lang="hr-HR" sz="70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l</a:t>
            </a:r>
            <a:r>
              <a:rPr lang="hr-HR" sz="70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eckét/feladatot</a:t>
            </a:r>
            <a:r>
              <a:rPr lang="hr-HR" sz="70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, formázza a szöveget, küldje el az üzenetet értesítés formájában, küldje el az üzenetet több </a:t>
            </a:r>
            <a:r>
              <a:rPr lang="hr-HR" sz="70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csoporton </a:t>
            </a:r>
            <a:r>
              <a:rPr lang="hr-HR" sz="700" spc="-5" dirty="0" smtClean="0">
                <a:latin typeface="Segoe UI Semilight"/>
                <a:cs typeface="Segoe UI Semilight"/>
              </a:rPr>
              <a:t>keresztül</a:t>
            </a:r>
            <a:r>
              <a:rPr lang="hr-HR" sz="700" spc="-5" dirty="0">
                <a:latin typeface="Segoe UI Semilight"/>
                <a:cs typeface="Segoe UI Semilight"/>
              </a:rPr>
              <a:t>, </a:t>
            </a:r>
            <a:r>
              <a:rPr lang="hr-HR" sz="700" spc="-5" dirty="0" smtClean="0">
                <a:latin typeface="Segoe UI Semilight"/>
                <a:cs typeface="Segoe UI Semilight"/>
              </a:rPr>
              <a:t>állítsa be, hogy ki válaszolhat az üzenetre </a:t>
            </a:r>
            <a:r>
              <a:rPr lang="hr-HR" sz="700" spc="-5" dirty="0">
                <a:latin typeface="Segoe UI Semilight"/>
                <a:cs typeface="Segoe UI Semilight"/>
              </a:rPr>
              <a:t>stb.</a:t>
            </a:r>
            <a:endParaRPr lang="en-US" sz="700" spc="-5" dirty="0">
              <a:latin typeface="Segoe UI Semilight"/>
              <a:cs typeface="Segoe UI Semi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19883" y="1679447"/>
            <a:ext cx="2255520" cy="713740"/>
          </a:xfrm>
          <a:custGeom>
            <a:avLst/>
            <a:gdLst/>
            <a:ahLst/>
            <a:cxnLst/>
            <a:rect l="l" t="t" r="r" b="b"/>
            <a:pathLst>
              <a:path w="2255520" h="713739">
                <a:moveTo>
                  <a:pt x="2233676" y="0"/>
                </a:moveTo>
                <a:lnTo>
                  <a:pt x="21843" y="0"/>
                </a:lnTo>
                <a:lnTo>
                  <a:pt x="13340" y="1716"/>
                </a:lnTo>
                <a:lnTo>
                  <a:pt x="6397" y="6397"/>
                </a:lnTo>
                <a:lnTo>
                  <a:pt x="1716" y="13340"/>
                </a:lnTo>
                <a:lnTo>
                  <a:pt x="0" y="21843"/>
                </a:lnTo>
                <a:lnTo>
                  <a:pt x="0" y="691388"/>
                </a:lnTo>
                <a:lnTo>
                  <a:pt x="1716" y="699891"/>
                </a:lnTo>
                <a:lnTo>
                  <a:pt x="6397" y="706834"/>
                </a:lnTo>
                <a:lnTo>
                  <a:pt x="13340" y="711515"/>
                </a:lnTo>
                <a:lnTo>
                  <a:pt x="21843" y="713231"/>
                </a:lnTo>
                <a:lnTo>
                  <a:pt x="2233676" y="713231"/>
                </a:lnTo>
                <a:lnTo>
                  <a:pt x="2242179" y="711515"/>
                </a:lnTo>
                <a:lnTo>
                  <a:pt x="2249122" y="706834"/>
                </a:lnTo>
                <a:lnTo>
                  <a:pt x="2253803" y="699891"/>
                </a:lnTo>
                <a:lnTo>
                  <a:pt x="2255520" y="691388"/>
                </a:lnTo>
                <a:lnTo>
                  <a:pt x="2255520" y="21843"/>
                </a:lnTo>
                <a:lnTo>
                  <a:pt x="2253803" y="13340"/>
                </a:lnTo>
                <a:lnTo>
                  <a:pt x="2249122" y="6397"/>
                </a:lnTo>
                <a:lnTo>
                  <a:pt x="2242179" y="1716"/>
                </a:lnTo>
                <a:lnTo>
                  <a:pt x="2233676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04720" y="1745329"/>
            <a:ext cx="1991360" cy="71814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spcBef>
                <a:spcPts val="320"/>
              </a:spcBef>
            </a:pPr>
            <a:r>
              <a:rPr lang="en-US" sz="800" b="1" spc="-5" dirty="0" err="1" smtClean="0">
                <a:latin typeface="Segoe UI"/>
                <a:cs typeface="Segoe UI"/>
              </a:rPr>
              <a:t>Adjon</a:t>
            </a:r>
            <a:r>
              <a:rPr lang="en-US" sz="800" b="1" spc="-5" dirty="0" smtClean="0">
                <a:latin typeface="Segoe UI"/>
                <a:cs typeface="Segoe UI"/>
              </a:rPr>
              <a:t> </a:t>
            </a:r>
            <a:r>
              <a:rPr lang="en-US" sz="800" b="1" spc="-5" dirty="0">
                <a:latin typeface="Segoe UI"/>
                <a:cs typeface="Segoe UI"/>
              </a:rPr>
              <a:t>ho</a:t>
            </a:r>
            <a:r>
              <a:rPr lang="hu-HU" sz="800" b="1" spc="-5" dirty="0">
                <a:latin typeface="Segoe UI"/>
                <a:cs typeface="Segoe UI"/>
              </a:rPr>
              <a:t>zzá csatornákat és szervezze meg saját </a:t>
            </a:r>
            <a:r>
              <a:rPr lang="hu-HU" sz="800" b="1" spc="-5" dirty="0" smtClean="0">
                <a:latin typeface="Segoe UI"/>
                <a:cs typeface="Segoe UI"/>
              </a:rPr>
              <a:t>csoportjait</a:t>
            </a:r>
            <a:endParaRPr sz="800" dirty="0">
              <a:latin typeface="Segoe UI"/>
              <a:cs typeface="Segoe UI"/>
            </a:endParaRPr>
          </a:p>
          <a:p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Adhat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hozzá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új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csatornákat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, </a:t>
            </a:r>
            <a:r>
              <a:rPr lang="hu-HU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módosíthatja </a:t>
            </a:r>
            <a:r>
              <a:rPr lang="en-US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a </a:t>
            </a:r>
            <a:r>
              <a:rPr lang="en-US" sz="700" spc="-5" dirty="0" err="1" smtClean="0">
                <a:solidFill>
                  <a:srgbClr val="404040"/>
                </a:solidFill>
                <a:latin typeface="Segoe UI Semilight"/>
                <a:cs typeface="Segoe UI Semilight"/>
              </a:rPr>
              <a:t>csatornabeáll</a:t>
            </a:r>
            <a:r>
              <a:rPr lang="hu-HU" sz="700" spc="-5" dirty="0" err="1" smtClean="0">
                <a:solidFill>
                  <a:srgbClr val="404040"/>
                </a:solidFill>
                <a:latin typeface="Segoe UI Semilight"/>
                <a:cs typeface="Segoe UI Semilight"/>
              </a:rPr>
              <a:t>ításokat</a:t>
            </a:r>
            <a:r>
              <a:rPr lang="hu-HU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, hozzáadhat tagokat </a:t>
            </a:r>
            <a:r>
              <a:rPr lang="hu-HU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az egyes csatornákhoz a csoport neve </a:t>
            </a:r>
            <a:r>
              <a:rPr lang="hu-HU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mellett </a:t>
            </a:r>
            <a:r>
              <a:rPr lang="hu-HU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levő három pontra kattintva.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.</a:t>
            </a:r>
          </a:p>
        </p:txBody>
      </p:sp>
      <p:sp>
        <p:nvSpPr>
          <p:cNvPr id="15" name="object 15"/>
          <p:cNvSpPr/>
          <p:nvPr/>
        </p:nvSpPr>
        <p:spPr>
          <a:xfrm>
            <a:off x="9883140" y="2511551"/>
            <a:ext cx="1853564" cy="917575"/>
          </a:xfrm>
          <a:custGeom>
            <a:avLst/>
            <a:gdLst/>
            <a:ahLst/>
            <a:cxnLst/>
            <a:rect l="l" t="t" r="r" b="b"/>
            <a:pathLst>
              <a:path w="1853565" h="917575">
                <a:moveTo>
                  <a:pt x="1824989" y="0"/>
                </a:moveTo>
                <a:lnTo>
                  <a:pt x="28193" y="0"/>
                </a:lnTo>
                <a:lnTo>
                  <a:pt x="17198" y="2208"/>
                </a:lnTo>
                <a:lnTo>
                  <a:pt x="8239" y="8239"/>
                </a:lnTo>
                <a:lnTo>
                  <a:pt x="2208" y="17198"/>
                </a:lnTo>
                <a:lnTo>
                  <a:pt x="0" y="28194"/>
                </a:lnTo>
                <a:lnTo>
                  <a:pt x="0" y="889254"/>
                </a:lnTo>
                <a:lnTo>
                  <a:pt x="2208" y="900249"/>
                </a:lnTo>
                <a:lnTo>
                  <a:pt x="8239" y="909208"/>
                </a:lnTo>
                <a:lnTo>
                  <a:pt x="17198" y="915239"/>
                </a:lnTo>
                <a:lnTo>
                  <a:pt x="28193" y="917448"/>
                </a:lnTo>
                <a:lnTo>
                  <a:pt x="1824989" y="917448"/>
                </a:lnTo>
                <a:lnTo>
                  <a:pt x="1835985" y="915239"/>
                </a:lnTo>
                <a:lnTo>
                  <a:pt x="1844944" y="909208"/>
                </a:lnTo>
                <a:lnTo>
                  <a:pt x="1850975" y="900249"/>
                </a:lnTo>
                <a:lnTo>
                  <a:pt x="1853183" y="889254"/>
                </a:lnTo>
                <a:lnTo>
                  <a:pt x="1853183" y="28194"/>
                </a:lnTo>
                <a:lnTo>
                  <a:pt x="1850975" y="17198"/>
                </a:lnTo>
                <a:lnTo>
                  <a:pt x="1844944" y="8239"/>
                </a:lnTo>
                <a:lnTo>
                  <a:pt x="1835985" y="2208"/>
                </a:lnTo>
                <a:lnTo>
                  <a:pt x="1824989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971023" y="2578322"/>
            <a:ext cx="1621155" cy="702756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r>
              <a:rPr lang="en-US" sz="800" b="1" spc="-5" dirty="0" err="1" smtClean="0">
                <a:latin typeface="Segoe UI"/>
                <a:cs typeface="Segoe UI"/>
              </a:rPr>
              <a:t>Részlegek</a:t>
            </a:r>
            <a:r>
              <a:rPr lang="en-US" sz="800" b="1" spc="-5" dirty="0" smtClean="0">
                <a:latin typeface="Segoe UI"/>
                <a:cs typeface="Segoe UI"/>
              </a:rPr>
              <a:t> </a:t>
            </a:r>
            <a:r>
              <a:rPr lang="en-US" sz="800" b="1" spc="-5" dirty="0" err="1">
                <a:latin typeface="Segoe UI"/>
                <a:cs typeface="Segoe UI"/>
              </a:rPr>
              <a:t>hozzáadása</a:t>
            </a:r>
            <a:endParaRPr lang="en-US" sz="800" b="1" spc="-5" dirty="0">
              <a:latin typeface="Segoe UI"/>
              <a:cs typeface="Segoe UI"/>
            </a:endParaRPr>
          </a:p>
          <a:p>
            <a:r>
              <a:rPr lang="en-US" sz="700" spc="-5" dirty="0" err="1" smtClean="0">
                <a:solidFill>
                  <a:srgbClr val="404040"/>
                </a:solidFill>
                <a:latin typeface="Segoe UI Semilight"/>
                <a:cs typeface="Segoe UI Semilight"/>
              </a:rPr>
              <a:t>Keressen</a:t>
            </a:r>
            <a:r>
              <a:rPr lang="en-US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az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alkalmazásban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,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dokumentumokban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,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külső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tartalmakban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és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hu-HU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az </a:t>
            </a:r>
            <a:r>
              <a:rPr lang="en-US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internet</a:t>
            </a:r>
            <a:r>
              <a:rPr lang="hu-HU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es</a:t>
            </a:r>
            <a:r>
              <a:rPr lang="en-US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solidFill>
                  <a:srgbClr val="404040"/>
                </a:solidFill>
                <a:latin typeface="Segoe UI Semilight"/>
                <a:cs typeface="Segoe UI Semilight"/>
              </a:rPr>
              <a:t>oldalokon</a:t>
            </a:r>
            <a:r>
              <a:rPr lang="hu-HU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,</a:t>
            </a:r>
            <a:r>
              <a:rPr lang="en-US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és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szúrja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be</a:t>
            </a:r>
            <a:r>
              <a:rPr lang="hu-HU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 ezeket,</a:t>
            </a:r>
            <a:r>
              <a:rPr lang="en-US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hogy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mindenki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számára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látható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solidFill>
                  <a:srgbClr val="404040"/>
                </a:solidFill>
                <a:latin typeface="Segoe UI Semilight"/>
                <a:cs typeface="Segoe UI Semilight"/>
              </a:rPr>
              <a:t>legyen</a:t>
            </a:r>
            <a:r>
              <a:rPr lang="hu-HU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.</a:t>
            </a:r>
            <a:endParaRPr lang="en-US" sz="700" spc="-5" dirty="0">
              <a:solidFill>
                <a:srgbClr val="404040"/>
              </a:solidFill>
              <a:latin typeface="Segoe UI Semilight"/>
              <a:cs typeface="Segoe UI Semi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883140" y="3919727"/>
            <a:ext cx="1853564" cy="608330"/>
          </a:xfrm>
          <a:custGeom>
            <a:avLst/>
            <a:gdLst/>
            <a:ahLst/>
            <a:cxnLst/>
            <a:rect l="l" t="t" r="r" b="b"/>
            <a:pathLst>
              <a:path w="1853565" h="608329">
                <a:moveTo>
                  <a:pt x="1834514" y="0"/>
                </a:moveTo>
                <a:lnTo>
                  <a:pt x="18668" y="0"/>
                </a:lnTo>
                <a:lnTo>
                  <a:pt x="11412" y="1470"/>
                </a:lnTo>
                <a:lnTo>
                  <a:pt x="5476" y="5476"/>
                </a:lnTo>
                <a:lnTo>
                  <a:pt x="1470" y="11412"/>
                </a:lnTo>
                <a:lnTo>
                  <a:pt x="0" y="18669"/>
                </a:lnTo>
                <a:lnTo>
                  <a:pt x="0" y="589407"/>
                </a:lnTo>
                <a:lnTo>
                  <a:pt x="1470" y="596663"/>
                </a:lnTo>
                <a:lnTo>
                  <a:pt x="5476" y="602599"/>
                </a:lnTo>
                <a:lnTo>
                  <a:pt x="11412" y="606605"/>
                </a:lnTo>
                <a:lnTo>
                  <a:pt x="18668" y="608076"/>
                </a:lnTo>
                <a:lnTo>
                  <a:pt x="1834514" y="608076"/>
                </a:lnTo>
                <a:lnTo>
                  <a:pt x="1841771" y="606605"/>
                </a:lnTo>
                <a:lnTo>
                  <a:pt x="1847707" y="602599"/>
                </a:lnTo>
                <a:lnTo>
                  <a:pt x="1851713" y="596663"/>
                </a:lnTo>
                <a:lnTo>
                  <a:pt x="1853183" y="589407"/>
                </a:lnTo>
                <a:lnTo>
                  <a:pt x="1853183" y="18669"/>
                </a:lnTo>
                <a:lnTo>
                  <a:pt x="1851713" y="11412"/>
                </a:lnTo>
                <a:lnTo>
                  <a:pt x="1847707" y="5476"/>
                </a:lnTo>
                <a:lnTo>
                  <a:pt x="1841771" y="1470"/>
                </a:lnTo>
                <a:lnTo>
                  <a:pt x="1834514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968610" y="3984085"/>
            <a:ext cx="1226185" cy="825867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hu-HU" sz="800" b="1" dirty="0" smtClean="0">
                <a:latin typeface="Segoe UI"/>
                <a:cs typeface="Segoe UI"/>
              </a:rPr>
              <a:t>Ossza </a:t>
            </a:r>
            <a:r>
              <a:rPr lang="hu-HU" sz="800" b="1" dirty="0">
                <a:latin typeface="Segoe UI"/>
                <a:cs typeface="Segoe UI"/>
              </a:rPr>
              <a:t>meg dokumentumait</a:t>
            </a:r>
          </a:p>
          <a:p>
            <a:r>
              <a:rPr lang="hu-HU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Engedélyezze, </a:t>
            </a:r>
            <a:r>
              <a:rPr lang="hu-HU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hogy </a:t>
            </a:r>
            <a:r>
              <a:rPr lang="hu-HU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az osztályközösség tagjai </a:t>
            </a:r>
            <a:r>
              <a:rPr lang="hu-HU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megtekintsék a </a:t>
            </a:r>
            <a:r>
              <a:rPr lang="hu-HU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dokumentumokat, </a:t>
            </a:r>
            <a:r>
              <a:rPr lang="hu-HU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vagy együtt dolgozzanak rajta mindannyian</a:t>
            </a:r>
            <a:endParaRPr lang="en-US" sz="700" spc="-5" dirty="0">
              <a:solidFill>
                <a:srgbClr val="404040"/>
              </a:solidFill>
              <a:latin typeface="Segoe UI Semilight"/>
              <a:cs typeface="Segoe UI Semi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883140" y="4806695"/>
            <a:ext cx="1853564" cy="746760"/>
          </a:xfrm>
          <a:custGeom>
            <a:avLst/>
            <a:gdLst/>
            <a:ahLst/>
            <a:cxnLst/>
            <a:rect l="l" t="t" r="r" b="b"/>
            <a:pathLst>
              <a:path w="1853565" h="746760">
                <a:moveTo>
                  <a:pt x="1830324" y="0"/>
                </a:moveTo>
                <a:lnTo>
                  <a:pt x="22859" y="0"/>
                </a:lnTo>
                <a:lnTo>
                  <a:pt x="13983" y="1803"/>
                </a:lnTo>
                <a:lnTo>
                  <a:pt x="6715" y="6715"/>
                </a:lnTo>
                <a:lnTo>
                  <a:pt x="1803" y="13983"/>
                </a:lnTo>
                <a:lnTo>
                  <a:pt x="0" y="22859"/>
                </a:lnTo>
                <a:lnTo>
                  <a:pt x="0" y="723899"/>
                </a:lnTo>
                <a:lnTo>
                  <a:pt x="1803" y="732776"/>
                </a:lnTo>
                <a:lnTo>
                  <a:pt x="6715" y="740044"/>
                </a:lnTo>
                <a:lnTo>
                  <a:pt x="13983" y="744956"/>
                </a:lnTo>
                <a:lnTo>
                  <a:pt x="22859" y="746759"/>
                </a:lnTo>
                <a:lnTo>
                  <a:pt x="1830324" y="746759"/>
                </a:lnTo>
                <a:lnTo>
                  <a:pt x="1839200" y="744956"/>
                </a:lnTo>
                <a:lnTo>
                  <a:pt x="1846468" y="740044"/>
                </a:lnTo>
                <a:lnTo>
                  <a:pt x="1851380" y="732776"/>
                </a:lnTo>
                <a:lnTo>
                  <a:pt x="1853183" y="723899"/>
                </a:lnTo>
                <a:lnTo>
                  <a:pt x="1853183" y="22859"/>
                </a:lnTo>
                <a:lnTo>
                  <a:pt x="1851380" y="13983"/>
                </a:lnTo>
                <a:lnTo>
                  <a:pt x="1846468" y="6715"/>
                </a:lnTo>
                <a:lnTo>
                  <a:pt x="1839200" y="1803"/>
                </a:lnTo>
                <a:lnTo>
                  <a:pt x="1830324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969754" y="4872577"/>
            <a:ext cx="1531620" cy="3706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320"/>
              </a:spcBef>
            </a:pPr>
            <a:r>
              <a:rPr lang="hu-HU" sz="800" b="1" dirty="0">
                <a:latin typeface="Segoe UI"/>
                <a:cs typeface="Segoe UI"/>
              </a:rPr>
              <a:t>Kezdje meg az órát</a:t>
            </a:r>
            <a:endParaRPr lang="en-US" sz="800" b="1" dirty="0">
              <a:latin typeface="Segoe UI"/>
              <a:cs typeface="Segoe UI"/>
            </a:endParaRPr>
          </a:p>
          <a:p>
            <a:r>
              <a:rPr lang="en-US" sz="800" dirty="0"/>
              <a:t>Í</a:t>
            </a:r>
            <a:r>
              <a:rPr lang="hu-HU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rjon ide üzenetet vagy értesítést. Adjon hozzá fájlokat, smileyt, vagy </a:t>
            </a:r>
            <a:r>
              <a:rPr lang="hu-HU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stickert.</a:t>
            </a:r>
            <a:endParaRPr lang="en-US" sz="700" spc="-5" dirty="0">
              <a:solidFill>
                <a:srgbClr val="404040"/>
              </a:solidFill>
              <a:latin typeface="Segoe UI Semilight"/>
              <a:cs typeface="Segoe UI Semiligh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883140" y="5820155"/>
            <a:ext cx="1853564" cy="748665"/>
          </a:xfrm>
          <a:custGeom>
            <a:avLst/>
            <a:gdLst/>
            <a:ahLst/>
            <a:cxnLst/>
            <a:rect l="l" t="t" r="r" b="b"/>
            <a:pathLst>
              <a:path w="1853565" h="748665">
                <a:moveTo>
                  <a:pt x="1830196" y="0"/>
                </a:moveTo>
                <a:lnTo>
                  <a:pt x="22986" y="0"/>
                </a:lnTo>
                <a:lnTo>
                  <a:pt x="14037" y="1803"/>
                </a:lnTo>
                <a:lnTo>
                  <a:pt x="6730" y="6721"/>
                </a:lnTo>
                <a:lnTo>
                  <a:pt x="1805" y="14016"/>
                </a:lnTo>
                <a:lnTo>
                  <a:pt x="0" y="22948"/>
                </a:lnTo>
                <a:lnTo>
                  <a:pt x="0" y="725335"/>
                </a:lnTo>
                <a:lnTo>
                  <a:pt x="1805" y="734267"/>
                </a:lnTo>
                <a:lnTo>
                  <a:pt x="6730" y="741562"/>
                </a:lnTo>
                <a:lnTo>
                  <a:pt x="14037" y="746480"/>
                </a:lnTo>
                <a:lnTo>
                  <a:pt x="22986" y="748284"/>
                </a:lnTo>
                <a:lnTo>
                  <a:pt x="1830196" y="748284"/>
                </a:lnTo>
                <a:lnTo>
                  <a:pt x="1839146" y="746480"/>
                </a:lnTo>
                <a:lnTo>
                  <a:pt x="1846452" y="741562"/>
                </a:lnTo>
                <a:lnTo>
                  <a:pt x="1851378" y="734267"/>
                </a:lnTo>
                <a:lnTo>
                  <a:pt x="1853183" y="725335"/>
                </a:lnTo>
                <a:lnTo>
                  <a:pt x="1853183" y="22948"/>
                </a:lnTo>
                <a:lnTo>
                  <a:pt x="1851378" y="14016"/>
                </a:lnTo>
                <a:lnTo>
                  <a:pt x="1846452" y="6721"/>
                </a:lnTo>
                <a:lnTo>
                  <a:pt x="1839146" y="1803"/>
                </a:lnTo>
                <a:lnTo>
                  <a:pt x="1830196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969754" y="5886977"/>
            <a:ext cx="156845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r>
              <a:rPr lang="hr-HR" sz="800" b="1" dirty="0">
                <a:latin typeface="Segoe UI"/>
                <a:cs typeface="Segoe UI"/>
              </a:rPr>
              <a:t>Adjon hozzá további csevegési lehetőségeket </a:t>
            </a:r>
            <a:r>
              <a:rPr lang="hr-HR" sz="700" spc="-5" dirty="0" smtClean="0">
                <a:latin typeface="Segoe UI Semilight"/>
                <a:cs typeface="Segoe UI Semilight"/>
              </a:rPr>
              <a:t>Kattintson </a:t>
            </a:r>
            <a:r>
              <a:rPr lang="hr-HR" sz="700" spc="-5" dirty="0">
                <a:latin typeface="Segoe UI Semilight"/>
                <a:cs typeface="Segoe UI Semilight"/>
              </a:rPr>
              <a:t>ide további funkciók - például felmérés, ellenőrzőlista, YouTube ... - aktiválásához, hogy </a:t>
            </a:r>
            <a:r>
              <a:rPr lang="hr-HR" sz="700" spc="-5" dirty="0" smtClean="0">
                <a:latin typeface="Segoe UI Semilight"/>
                <a:cs typeface="Segoe UI Semilight"/>
              </a:rPr>
              <a:t>érdekes</a:t>
            </a:r>
            <a:r>
              <a:rPr lang="hu-HU" sz="700" spc="-5" dirty="0" smtClean="0">
                <a:latin typeface="Segoe UI Semilight"/>
                <a:cs typeface="Segoe UI Semilight"/>
              </a:rPr>
              <a:t>ebbé </a:t>
            </a:r>
            <a:r>
              <a:rPr lang="hu-HU" sz="700" spc="-5" dirty="0">
                <a:latin typeface="Segoe UI Semilight"/>
                <a:cs typeface="Segoe UI Semilight"/>
              </a:rPr>
              <a:t>tegye</a:t>
            </a:r>
            <a:r>
              <a:rPr lang="hr-HR" sz="700" spc="-5" dirty="0">
                <a:latin typeface="Segoe UI Semilight"/>
                <a:cs typeface="Segoe UI Semilight"/>
              </a:rPr>
              <a:t> az osztálytermi beszélgetések. </a:t>
            </a:r>
            <a:endParaRPr lang="en-US" sz="700" spc="-5" dirty="0">
              <a:latin typeface="Segoe UI Semilight"/>
              <a:cs typeface="Segoe UI Semiligh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335267" y="1679447"/>
            <a:ext cx="3912235" cy="713740"/>
          </a:xfrm>
          <a:custGeom>
            <a:avLst/>
            <a:gdLst/>
            <a:ahLst/>
            <a:cxnLst/>
            <a:rect l="l" t="t" r="r" b="b"/>
            <a:pathLst>
              <a:path w="3912234" h="713739">
                <a:moveTo>
                  <a:pt x="3890264" y="0"/>
                </a:moveTo>
                <a:lnTo>
                  <a:pt x="21844" y="0"/>
                </a:lnTo>
                <a:lnTo>
                  <a:pt x="13340" y="1716"/>
                </a:lnTo>
                <a:lnTo>
                  <a:pt x="6397" y="6397"/>
                </a:lnTo>
                <a:lnTo>
                  <a:pt x="1716" y="13340"/>
                </a:lnTo>
                <a:lnTo>
                  <a:pt x="0" y="21843"/>
                </a:lnTo>
                <a:lnTo>
                  <a:pt x="0" y="691388"/>
                </a:lnTo>
                <a:lnTo>
                  <a:pt x="1716" y="699891"/>
                </a:lnTo>
                <a:lnTo>
                  <a:pt x="6397" y="706834"/>
                </a:lnTo>
                <a:lnTo>
                  <a:pt x="13340" y="711515"/>
                </a:lnTo>
                <a:lnTo>
                  <a:pt x="21844" y="713231"/>
                </a:lnTo>
                <a:lnTo>
                  <a:pt x="3890264" y="713231"/>
                </a:lnTo>
                <a:lnTo>
                  <a:pt x="3898767" y="711515"/>
                </a:lnTo>
                <a:lnTo>
                  <a:pt x="3905710" y="706834"/>
                </a:lnTo>
                <a:lnTo>
                  <a:pt x="3910391" y="699891"/>
                </a:lnTo>
                <a:lnTo>
                  <a:pt x="3912108" y="691388"/>
                </a:lnTo>
                <a:lnTo>
                  <a:pt x="3912108" y="21843"/>
                </a:lnTo>
                <a:lnTo>
                  <a:pt x="3910391" y="13340"/>
                </a:lnTo>
                <a:lnTo>
                  <a:pt x="3905710" y="6397"/>
                </a:lnTo>
                <a:lnTo>
                  <a:pt x="3898767" y="1716"/>
                </a:lnTo>
                <a:lnTo>
                  <a:pt x="3890264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420358" y="1745329"/>
            <a:ext cx="3663950" cy="59503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r>
              <a:rPr lang="en-US" sz="800" b="1" spc="-5" dirty="0" err="1">
                <a:latin typeface="Segoe UI"/>
                <a:cs typeface="Segoe UI"/>
              </a:rPr>
              <a:t>Feladatok</a:t>
            </a:r>
            <a:r>
              <a:rPr lang="en-US" sz="800" b="1" spc="-5" dirty="0">
                <a:latin typeface="Segoe UI"/>
                <a:cs typeface="Segoe UI"/>
              </a:rPr>
              <a:t> </a:t>
            </a:r>
            <a:r>
              <a:rPr lang="en-US" sz="800" b="1" spc="-5" dirty="0" err="1">
                <a:latin typeface="Segoe UI"/>
                <a:cs typeface="Segoe UI"/>
              </a:rPr>
              <a:t>és</a:t>
            </a:r>
            <a:r>
              <a:rPr lang="en-US" sz="800" b="1" spc="-5" dirty="0">
                <a:latin typeface="Segoe UI"/>
                <a:cs typeface="Segoe UI"/>
              </a:rPr>
              <a:t> </a:t>
            </a:r>
            <a:r>
              <a:rPr lang="en-US" sz="800" b="1" spc="-5" dirty="0" err="1">
                <a:latin typeface="Segoe UI"/>
                <a:cs typeface="Segoe UI"/>
              </a:rPr>
              <a:t>osztályzatok</a:t>
            </a:r>
            <a:endParaRPr lang="en-US" sz="800" b="1" spc="-5" dirty="0">
              <a:latin typeface="Segoe UI"/>
              <a:cs typeface="Segoe UI"/>
            </a:endParaRPr>
          </a:p>
          <a:p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Lehetővé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teszi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a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tanároknak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és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az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solidFill>
                  <a:srgbClr val="404040"/>
                </a:solidFill>
                <a:latin typeface="Segoe UI Semilight"/>
                <a:cs typeface="Segoe UI Semilight"/>
              </a:rPr>
              <a:t>oktat</a:t>
            </a:r>
            <a:r>
              <a:rPr lang="hu-HU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ó</a:t>
            </a:r>
            <a:r>
              <a:rPr lang="en-US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solidFill>
                  <a:srgbClr val="404040"/>
                </a:solidFill>
                <a:latin typeface="Segoe UI Semilight"/>
                <a:cs typeface="Segoe UI Semilight"/>
              </a:rPr>
              <a:t>személyzetnek</a:t>
            </a:r>
            <a:r>
              <a:rPr lang="hu-HU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,</a:t>
            </a:r>
            <a:r>
              <a:rPr lang="en-US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hogy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solidFill>
                  <a:srgbClr val="404040"/>
                </a:solidFill>
                <a:latin typeface="Segoe UI Semilight"/>
                <a:cs typeface="Segoe UI Semilight"/>
              </a:rPr>
              <a:t>feladatokat</a:t>
            </a:r>
            <a:r>
              <a:rPr lang="en-US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solidFill>
                  <a:srgbClr val="404040"/>
                </a:solidFill>
                <a:latin typeface="Segoe UI Semilight"/>
                <a:cs typeface="Segoe UI Semilight"/>
              </a:rPr>
              <a:t>hozzanak</a:t>
            </a:r>
            <a:r>
              <a:rPr lang="en-US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solidFill>
                  <a:srgbClr val="404040"/>
                </a:solidFill>
                <a:latin typeface="Segoe UI Semilight"/>
                <a:cs typeface="Segoe UI Semilight"/>
              </a:rPr>
              <a:t>létre</a:t>
            </a:r>
            <a:r>
              <a:rPr lang="hu-HU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,</a:t>
            </a:r>
            <a:r>
              <a:rPr lang="en-US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solidFill>
                  <a:srgbClr val="404040"/>
                </a:solidFill>
                <a:latin typeface="Segoe UI Semilight"/>
                <a:cs typeface="Segoe UI Semilight"/>
              </a:rPr>
              <a:t>és</a:t>
            </a:r>
            <a:r>
              <a:rPr lang="en-US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solidFill>
                  <a:srgbClr val="404040"/>
                </a:solidFill>
                <a:latin typeface="Segoe UI Semilight"/>
                <a:cs typeface="Segoe UI Semilight"/>
              </a:rPr>
              <a:t>az</a:t>
            </a:r>
            <a:r>
              <a:rPr lang="hu-HU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oka</a:t>
            </a:r>
            <a:r>
              <a:rPr lang="en-US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t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tovább</a:t>
            </a:r>
            <a:r>
              <a:rPr lang="hu-HU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ítsák. A diákok be tudják fejezni a feladatokat az alkalmazás elhagyása nélkül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.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Az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Osztályzat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rész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használható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visszajelző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információk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küldésére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a</a:t>
            </a:r>
            <a:r>
              <a:rPr lang="hu-HU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z elvégzett </a:t>
            </a:r>
            <a:r>
              <a:rPr lang="en-US" sz="700" spc="-5" dirty="0" err="1" smtClean="0">
                <a:solidFill>
                  <a:srgbClr val="404040"/>
                </a:solidFill>
                <a:latin typeface="Segoe UI Semilight"/>
                <a:cs typeface="Segoe UI Semilight"/>
              </a:rPr>
              <a:t>feladatokról</a:t>
            </a:r>
            <a:r>
              <a:rPr lang="en-US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és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az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hu-HU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előmenetel követésére</a:t>
            </a:r>
            <a:r>
              <a:rPr lang="en-US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. 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A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diákok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betekinthetnek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az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osztályzatokba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.</a:t>
            </a:r>
          </a:p>
        </p:txBody>
      </p:sp>
      <p:sp>
        <p:nvSpPr>
          <p:cNvPr id="33" name="object 33"/>
          <p:cNvSpPr/>
          <p:nvPr/>
        </p:nvSpPr>
        <p:spPr>
          <a:xfrm>
            <a:off x="4507991" y="1679447"/>
            <a:ext cx="1734820" cy="713740"/>
          </a:xfrm>
          <a:custGeom>
            <a:avLst/>
            <a:gdLst/>
            <a:ahLst/>
            <a:cxnLst/>
            <a:rect l="l" t="t" r="r" b="b"/>
            <a:pathLst>
              <a:path w="1734820" h="713739">
                <a:moveTo>
                  <a:pt x="1712468" y="0"/>
                </a:moveTo>
                <a:lnTo>
                  <a:pt x="21844" y="0"/>
                </a:lnTo>
                <a:lnTo>
                  <a:pt x="13340" y="1716"/>
                </a:lnTo>
                <a:lnTo>
                  <a:pt x="6397" y="6397"/>
                </a:lnTo>
                <a:lnTo>
                  <a:pt x="1716" y="13340"/>
                </a:lnTo>
                <a:lnTo>
                  <a:pt x="0" y="21843"/>
                </a:lnTo>
                <a:lnTo>
                  <a:pt x="0" y="691388"/>
                </a:lnTo>
                <a:lnTo>
                  <a:pt x="1716" y="699891"/>
                </a:lnTo>
                <a:lnTo>
                  <a:pt x="6397" y="706834"/>
                </a:lnTo>
                <a:lnTo>
                  <a:pt x="13340" y="711515"/>
                </a:lnTo>
                <a:lnTo>
                  <a:pt x="21844" y="713231"/>
                </a:lnTo>
                <a:lnTo>
                  <a:pt x="1712468" y="713231"/>
                </a:lnTo>
                <a:lnTo>
                  <a:pt x="1720971" y="711515"/>
                </a:lnTo>
                <a:lnTo>
                  <a:pt x="1727914" y="706834"/>
                </a:lnTo>
                <a:lnTo>
                  <a:pt x="1732595" y="699891"/>
                </a:lnTo>
                <a:lnTo>
                  <a:pt x="1734312" y="691388"/>
                </a:lnTo>
                <a:lnTo>
                  <a:pt x="1734312" y="21843"/>
                </a:lnTo>
                <a:lnTo>
                  <a:pt x="1732595" y="13340"/>
                </a:lnTo>
                <a:lnTo>
                  <a:pt x="1727914" y="6397"/>
                </a:lnTo>
                <a:lnTo>
                  <a:pt x="1720971" y="1716"/>
                </a:lnTo>
                <a:lnTo>
                  <a:pt x="1712468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593463" y="1745329"/>
            <a:ext cx="1494790" cy="487313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r>
              <a:rPr lang="hu-HU" sz="800" b="1" spc="-5" dirty="0" smtClean="0">
                <a:latin typeface="Segoe UI"/>
                <a:cs typeface="Segoe UI"/>
              </a:rPr>
              <a:t>Az o</a:t>
            </a:r>
            <a:r>
              <a:rPr lang="en-US" sz="800" b="1" spc="-5" dirty="0" err="1" smtClean="0">
                <a:latin typeface="Segoe UI"/>
                <a:cs typeface="Segoe UI"/>
              </a:rPr>
              <a:t>sztály</a:t>
            </a:r>
            <a:r>
              <a:rPr lang="en-US" sz="800" b="1" spc="-5" dirty="0" smtClean="0">
                <a:latin typeface="Segoe UI"/>
                <a:cs typeface="Segoe UI"/>
              </a:rPr>
              <a:t> </a:t>
            </a:r>
            <a:r>
              <a:rPr lang="en-US" sz="800" b="1" spc="-5" dirty="0" err="1" smtClean="0">
                <a:latin typeface="Segoe UI"/>
                <a:cs typeface="Segoe UI"/>
              </a:rPr>
              <a:t>jegyzetfüzet</a:t>
            </a:r>
            <a:r>
              <a:rPr lang="hu-HU" sz="800" b="1" spc="-5" dirty="0" smtClean="0">
                <a:latin typeface="Segoe UI"/>
                <a:cs typeface="Segoe UI"/>
              </a:rPr>
              <a:t>e</a:t>
            </a:r>
            <a:endParaRPr lang="en-US" sz="800" b="1" spc="-5" dirty="0">
              <a:latin typeface="Segoe UI"/>
              <a:cs typeface="Segoe UI"/>
            </a:endParaRPr>
          </a:p>
          <a:p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Digitális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solidFill>
                  <a:srgbClr val="404040"/>
                </a:solidFill>
                <a:latin typeface="Segoe UI Semilight"/>
                <a:cs typeface="Segoe UI Semilight"/>
              </a:rPr>
              <a:t>jegyzetfüzet</a:t>
            </a:r>
            <a:r>
              <a:rPr lang="hu-HU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,</a:t>
            </a:r>
            <a:r>
              <a:rPr lang="en-US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amely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lehetővé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solidFill>
                  <a:srgbClr val="404040"/>
                </a:solidFill>
                <a:latin typeface="Segoe UI Semilight"/>
                <a:cs typeface="Segoe UI Semilight"/>
              </a:rPr>
              <a:t>teszi</a:t>
            </a:r>
            <a:r>
              <a:rPr lang="hu-HU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, </a:t>
            </a:r>
            <a:r>
              <a:rPr lang="en-US" sz="700" spc="-5" dirty="0" err="1" smtClean="0">
                <a:solidFill>
                  <a:srgbClr val="404040"/>
                </a:solidFill>
                <a:latin typeface="Segoe UI Semilight"/>
                <a:cs typeface="Segoe UI Semilight"/>
              </a:rPr>
              <a:t>hogy</a:t>
            </a:r>
            <a:r>
              <a:rPr lang="en-US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solidFill>
                  <a:srgbClr val="404040"/>
                </a:solidFill>
                <a:latin typeface="Segoe UI Semilight"/>
                <a:cs typeface="Segoe UI Semilight"/>
              </a:rPr>
              <a:t>jegyzeteket</a:t>
            </a:r>
            <a:r>
              <a:rPr lang="en-US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solidFill>
                  <a:srgbClr val="404040"/>
                </a:solidFill>
                <a:latin typeface="Segoe UI Semilight"/>
                <a:cs typeface="Segoe UI Semilight"/>
              </a:rPr>
              <a:t>vezessen</a:t>
            </a:r>
            <a:r>
              <a:rPr lang="en-US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solidFill>
                  <a:srgbClr val="404040"/>
                </a:solidFill>
                <a:latin typeface="Segoe UI Semilight"/>
                <a:cs typeface="Segoe UI Semilight"/>
              </a:rPr>
              <a:t>és</a:t>
            </a:r>
            <a:r>
              <a:rPr lang="en-US" sz="700" spc="-5" dirty="0" smtClean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rendszerezze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az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egyéb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solidFill>
                  <a:srgbClr val="404040"/>
                </a:solidFill>
                <a:latin typeface="Segoe UI Semilight"/>
                <a:cs typeface="Segoe UI Semilight"/>
              </a:rPr>
              <a:t>tartalmakat</a:t>
            </a:r>
            <a:r>
              <a:rPr lang="en-US" sz="700" spc="-5" dirty="0">
                <a:solidFill>
                  <a:srgbClr val="404040"/>
                </a:solidFill>
                <a:latin typeface="Segoe UI Semilight"/>
                <a:cs typeface="Segoe UI Semilight"/>
              </a:rPr>
              <a:t>.</a:t>
            </a:r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xmlns="" id="{974238FB-209B-4FBE-AA80-1EBE78472A05}"/>
              </a:ext>
            </a:extLst>
          </p:cNvPr>
          <p:cNvSpPr txBox="1"/>
          <p:nvPr/>
        </p:nvSpPr>
        <p:spPr>
          <a:xfrm>
            <a:off x="489229" y="4839859"/>
            <a:ext cx="1628775" cy="80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lang="hr-HR" sz="70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Saját csatornákat is létrehozhat, a </a:t>
            </a:r>
            <a:r>
              <a:rPr lang="hr-HR" sz="70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tanulók alcsoportjával, </a:t>
            </a:r>
            <a:r>
              <a:rPr lang="hr-HR" sz="70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így kisebb csoportokban dolgozhat. </a:t>
            </a:r>
            <a:r>
              <a:rPr lang="hr-HR" sz="70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Ezeket </a:t>
            </a:r>
            <a:r>
              <a:rPr lang="hr-HR" sz="70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a </a:t>
            </a:r>
            <a:r>
              <a:rPr lang="hr-HR" sz="70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csatornákat </a:t>
            </a:r>
            <a:r>
              <a:rPr lang="hr-HR" sz="70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csak </a:t>
            </a:r>
            <a:r>
              <a:rPr lang="hr-HR" sz="70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azok a tagok láthatják, </a:t>
            </a:r>
            <a:r>
              <a:rPr lang="hr-HR" sz="70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akiket </a:t>
            </a:r>
            <a:r>
              <a:rPr lang="hr-HR" sz="70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felvettek </a:t>
            </a:r>
            <a:r>
              <a:rPr lang="hr-HR" sz="700" spc="-5" dirty="0">
                <a:solidFill>
                  <a:srgbClr val="0D0D0D"/>
                </a:solidFill>
                <a:latin typeface="Segoe UI Semilight"/>
                <a:cs typeface="Segoe UI Semilight"/>
              </a:rPr>
              <a:t>ebbe a csatornába. </a:t>
            </a:r>
            <a:endParaRPr lang="en-US" sz="700" spc="-5" dirty="0">
              <a:solidFill>
                <a:srgbClr val="0D0D0D"/>
              </a:solidFill>
              <a:latin typeface="Segoe UI Semilight"/>
              <a:cs typeface="Segoe UI Semilight"/>
            </a:endParaRPr>
          </a:p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lang="sr-Latn-RS" sz="700" spc="-5" dirty="0" smtClean="0">
                <a:solidFill>
                  <a:srgbClr val="0D0D0D"/>
                </a:solidFill>
                <a:latin typeface="Segoe UI Semilight"/>
                <a:cs typeface="Segoe UI Semilight"/>
              </a:rPr>
              <a:t>.</a:t>
            </a:r>
            <a:endParaRPr sz="700" dirty="0">
              <a:latin typeface="Segoe UI Semilight"/>
              <a:cs typeface="Segoe UI Semilight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A4A3142D-18B6-4C3A-A194-2C9FCC97852C}"/>
              </a:ext>
            </a:extLst>
          </p:cNvPr>
          <p:cNvCxnSpPr>
            <a:cxnSpLocks/>
          </p:cNvCxnSpPr>
          <p:nvPr/>
        </p:nvCxnSpPr>
        <p:spPr>
          <a:xfrm>
            <a:off x="2249891" y="4117975"/>
            <a:ext cx="798109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F9CEDFFF-8259-46EB-9DCF-B89DA8A8815A}"/>
              </a:ext>
            </a:extLst>
          </p:cNvPr>
          <p:cNvCxnSpPr>
            <a:cxnSpLocks/>
          </p:cNvCxnSpPr>
          <p:nvPr/>
        </p:nvCxnSpPr>
        <p:spPr>
          <a:xfrm>
            <a:off x="6019800" y="2393187"/>
            <a:ext cx="0" cy="747529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xmlns="" id="{BF866A6C-5431-42DE-9F8E-3226AF12D7E0}"/>
              </a:ext>
            </a:extLst>
          </p:cNvPr>
          <p:cNvCxnSpPr>
            <a:cxnSpLocks/>
          </p:cNvCxnSpPr>
          <p:nvPr/>
        </p:nvCxnSpPr>
        <p:spPr>
          <a:xfrm rot="5400000">
            <a:off x="6563302" y="2455080"/>
            <a:ext cx="747527" cy="576549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xmlns="" id="{EB848D3A-85DB-4C6B-A2BC-1579185D470E}"/>
              </a:ext>
            </a:extLst>
          </p:cNvPr>
          <p:cNvCxnSpPr>
            <a:cxnSpLocks/>
          </p:cNvCxnSpPr>
          <p:nvPr/>
        </p:nvCxnSpPr>
        <p:spPr>
          <a:xfrm>
            <a:off x="2234184" y="6099175"/>
            <a:ext cx="2894407" cy="619677"/>
          </a:xfrm>
          <a:prstGeom prst="bentConnector3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xmlns="" id="{754724A7-C18E-4C14-A78B-50588701A2CD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43800" y="5184774"/>
            <a:ext cx="2339340" cy="1364959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xmlns="" id="{8956614E-EE19-4BAD-93A6-F3A120256B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39000" y="4204913"/>
            <a:ext cx="2644142" cy="1818062"/>
          </a:xfrm>
          <a:prstGeom prst="bentConnector3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9C089CFA-B5D4-4EB3-BAA9-E7FAFB6F8870}"/>
              </a:ext>
            </a:extLst>
          </p:cNvPr>
          <p:cNvCxnSpPr>
            <a:cxnSpLocks/>
          </p:cNvCxnSpPr>
          <p:nvPr/>
        </p:nvCxnSpPr>
        <p:spPr>
          <a:xfrm flipH="1">
            <a:off x="7092821" y="3292216"/>
            <a:ext cx="2791346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xmlns="" id="{4C7AB8DD-3C2D-457B-86F3-6923C1509D70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88503" y="6192627"/>
            <a:ext cx="3400949" cy="531390"/>
          </a:xfrm>
          <a:prstGeom prst="bentConnector3">
            <a:avLst>
              <a:gd name="adj1" fmla="val 29698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xmlns="" id="{70516B1B-E6C1-46E7-BFF8-B4AA15CC14D3}"/>
              </a:ext>
            </a:extLst>
          </p:cNvPr>
          <p:cNvCxnSpPr/>
          <p:nvPr/>
        </p:nvCxnSpPr>
        <p:spPr>
          <a:xfrm rot="16200000" flipH="1">
            <a:off x="3343773" y="2636807"/>
            <a:ext cx="1437980" cy="950739"/>
          </a:xfrm>
          <a:prstGeom prst="bentConnector3">
            <a:avLst>
              <a:gd name="adj1" fmla="val 62031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4477" y="508253"/>
            <a:ext cx="12560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2"/>
              </a:rPr>
              <a:t>Learn more about</a:t>
            </a:r>
            <a:r>
              <a:rPr sz="900" b="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2"/>
              </a:rPr>
              <a:t> </a:t>
            </a: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2"/>
              </a:rPr>
              <a:t>Teams</a:t>
            </a:r>
            <a:endParaRPr sz="900">
              <a:latin typeface="Segoe UI Semilight"/>
              <a:cs typeface="Segoe UI Semi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2048" y="4003675"/>
            <a:ext cx="3619500" cy="69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105"/>
              </a:spcBef>
            </a:pPr>
            <a:r>
              <a:rPr lang="hr-HR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A </a:t>
            </a:r>
            <a:r>
              <a:rPr lang="hr-HR" sz="900" b="1" spc="-5" dirty="0">
                <a:solidFill>
                  <a:srgbClr val="0D0D0D"/>
                </a:solidFill>
                <a:latin typeface="Segoe UI"/>
                <a:cs typeface="Segoe UI"/>
              </a:rPr>
              <a:t>Találkozzunk</a:t>
            </a:r>
            <a:r>
              <a:rPr lang="hr-HR" sz="900" spc="-5" dirty="0">
                <a:solidFill>
                  <a:srgbClr val="0D0D0D"/>
                </a:solidFill>
                <a:latin typeface="Segoe UI"/>
                <a:cs typeface="Segoe UI"/>
              </a:rPr>
              <a:t> ikonra kattintva, amely a szövegbevitel opció alatt van, azonnal </a:t>
            </a:r>
            <a:r>
              <a:rPr lang="hr-HR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találkozót kezdeményezhet az </a:t>
            </a:r>
            <a:r>
              <a:rPr lang="hr-HR" sz="900" spc="-5" dirty="0">
                <a:solidFill>
                  <a:srgbClr val="0D0D0D"/>
                </a:solidFill>
                <a:latin typeface="Segoe UI"/>
                <a:cs typeface="Segoe UI"/>
              </a:rPr>
              <a:t>adott csatornán. </a:t>
            </a:r>
            <a:r>
              <a:rPr lang="hr-HR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A </a:t>
            </a:r>
            <a:r>
              <a:rPr lang="hr-HR" sz="900" spc="-5" dirty="0">
                <a:solidFill>
                  <a:srgbClr val="0D0D0D"/>
                </a:solidFill>
                <a:latin typeface="Segoe UI"/>
                <a:cs typeface="Segoe UI"/>
              </a:rPr>
              <a:t>Találkozást megszervezheti úgy </a:t>
            </a:r>
            <a:r>
              <a:rPr lang="hr-HR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is, </a:t>
            </a:r>
            <a:r>
              <a:rPr lang="hr-HR" sz="900" spc="-5" dirty="0">
                <a:solidFill>
                  <a:srgbClr val="0D0D0D"/>
                </a:solidFill>
                <a:latin typeface="Segoe UI"/>
                <a:cs typeface="Segoe UI"/>
              </a:rPr>
              <a:t>hogy válaszol a beérkezett üzenetre (ha előtte </a:t>
            </a:r>
            <a:r>
              <a:rPr lang="hr-HR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választolt </a:t>
            </a:r>
            <a:r>
              <a:rPr lang="hr-HR" sz="900" spc="-5" dirty="0">
                <a:solidFill>
                  <a:srgbClr val="0D0D0D"/>
                </a:solidFill>
                <a:latin typeface="Segoe UI"/>
                <a:cs typeface="Segoe UI"/>
              </a:rPr>
              <a:t>a </a:t>
            </a:r>
            <a:r>
              <a:rPr lang="hr-HR" sz="900" b="1" spc="-5" dirty="0">
                <a:solidFill>
                  <a:srgbClr val="0D0D0D"/>
                </a:solidFill>
                <a:latin typeface="Segoe UI"/>
                <a:cs typeface="Segoe UI"/>
              </a:rPr>
              <a:t>Válasz</a:t>
            </a:r>
            <a:r>
              <a:rPr lang="hr-HR" sz="900" spc="-5" dirty="0">
                <a:solidFill>
                  <a:srgbClr val="0D0D0D"/>
                </a:solidFill>
                <a:latin typeface="Segoe UI"/>
                <a:cs typeface="Segoe UI"/>
              </a:rPr>
              <a:t> opción keresztül. Vigye be a Talákozás </a:t>
            </a:r>
            <a:r>
              <a:rPr lang="hr-HR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elnevezését, </a:t>
            </a:r>
            <a:r>
              <a:rPr lang="hr-HR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és </a:t>
            </a:r>
            <a:r>
              <a:rPr lang="hr-HR" sz="900" spc="-5" dirty="0">
                <a:solidFill>
                  <a:srgbClr val="0D0D0D"/>
                </a:solidFill>
                <a:latin typeface="Segoe UI"/>
                <a:cs typeface="Segoe UI"/>
              </a:rPr>
              <a:t>kezdje el </a:t>
            </a:r>
            <a:r>
              <a:rPr lang="hr-HR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a tagok meghívását.</a:t>
            </a:r>
            <a:endParaRPr sz="900" spc="-5" dirty="0">
              <a:solidFill>
                <a:srgbClr val="0D0D0D"/>
              </a:solidFill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72838" y="1694697"/>
            <a:ext cx="7310780" cy="4226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88585" y="5932119"/>
            <a:ext cx="6570345" cy="434734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r>
              <a:rPr lang="hu-HU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Ha </a:t>
            </a:r>
            <a:r>
              <a:rPr lang="hu-HU" sz="900" spc="-5" dirty="0">
                <a:solidFill>
                  <a:srgbClr val="0D0D0D"/>
                </a:solidFill>
                <a:latin typeface="Segoe UI"/>
                <a:cs typeface="Segoe UI"/>
              </a:rPr>
              <a:t>folytatja a </a:t>
            </a:r>
            <a:r>
              <a:rPr lang="hu-HU" sz="900" b="1" spc="-5" dirty="0">
                <a:solidFill>
                  <a:srgbClr val="0D0D0D"/>
                </a:solidFill>
                <a:latin typeface="Segoe UI"/>
                <a:cs typeface="Segoe UI"/>
              </a:rPr>
              <a:t>Találkozz most lehetőséget</a:t>
            </a:r>
            <a:r>
              <a:rPr lang="hu-HU" sz="900" spc="-5" dirty="0">
                <a:solidFill>
                  <a:srgbClr val="0D0D0D"/>
                </a:solidFill>
                <a:latin typeface="Segoe UI"/>
                <a:cs typeface="Segoe UI"/>
              </a:rPr>
              <a:t>, akkor </a:t>
            </a:r>
            <a:r>
              <a:rPr lang="hu-HU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a </a:t>
            </a:r>
            <a:r>
              <a:rPr lang="hu-HU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találkozó </a:t>
            </a:r>
            <a:r>
              <a:rPr lang="hu-HU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azonnal létrejön. </a:t>
            </a:r>
            <a:r>
              <a:rPr lang="hu-HU" sz="900" spc="-5" dirty="0">
                <a:solidFill>
                  <a:srgbClr val="0D0D0D"/>
                </a:solidFill>
                <a:latin typeface="Segoe UI"/>
                <a:cs typeface="Segoe UI"/>
              </a:rPr>
              <a:t>Ha találkozót szeretne </a:t>
            </a:r>
            <a:r>
              <a:rPr lang="hu-HU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tartani, </a:t>
            </a:r>
            <a:r>
              <a:rPr lang="hu-HU" sz="900" spc="-5" dirty="0">
                <a:solidFill>
                  <a:srgbClr val="0D0D0D"/>
                </a:solidFill>
                <a:latin typeface="Segoe UI"/>
                <a:cs typeface="Segoe UI"/>
              </a:rPr>
              <a:t>és később választaná meg a találkozó dátumát, válassza a Találkozó ütemezése lehetőséget. A csatorna tagjai </a:t>
            </a:r>
            <a:r>
              <a:rPr lang="hu-HU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meghívását a találkozóra a </a:t>
            </a:r>
            <a:r>
              <a:rPr lang="hu-HU" sz="900" spc="-5" dirty="0">
                <a:solidFill>
                  <a:srgbClr val="0D0D0D"/>
                </a:solidFill>
                <a:latin typeface="Segoe UI"/>
                <a:cs typeface="Segoe UI"/>
              </a:rPr>
              <a:t>naptárukban látják </a:t>
            </a:r>
            <a:r>
              <a:rPr lang="hu-HU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majd, a találkozó ütemezett időpontjában.</a:t>
            </a:r>
            <a:endParaRPr lang="en-US" sz="900" spc="-5" dirty="0">
              <a:solidFill>
                <a:srgbClr val="0D0D0D"/>
              </a:solidFill>
              <a:latin typeface="Segoe UI"/>
              <a:cs typeface="Segoe U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2988" y="200913"/>
            <a:ext cx="63126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Microsoft </a:t>
            </a:r>
            <a:r>
              <a:rPr lang="en-US" spc="-65" dirty="0"/>
              <a:t>Teams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oktatásban</a:t>
            </a:r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92988" y="957660"/>
            <a:ext cx="7227012" cy="590546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r>
              <a:rPr lang="en-US" sz="2000" spc="-5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Szervezzen</a:t>
            </a:r>
            <a:r>
              <a:rPr lang="en-US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5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órát</a:t>
            </a:r>
            <a:r>
              <a:rPr lang="en-US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5" dirty="0" err="1">
                <a:solidFill>
                  <a:srgbClr val="57589B"/>
                </a:solidFill>
                <a:latin typeface="Segoe UI Semilight"/>
                <a:cs typeface="Segoe UI Semilight"/>
              </a:rPr>
              <a:t>az</a:t>
            </a:r>
            <a:r>
              <a:rPr lang="en-US" sz="2000" spc="-5" dirty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5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osztályával</a:t>
            </a:r>
            <a:r>
              <a:rPr lang="hu-HU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,</a:t>
            </a:r>
            <a:r>
              <a:rPr lang="en-US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5" dirty="0" err="1">
                <a:solidFill>
                  <a:srgbClr val="57589B"/>
                </a:solidFill>
                <a:latin typeface="Segoe UI Semilight"/>
                <a:cs typeface="Segoe UI Semilight"/>
              </a:rPr>
              <a:t>vagy</a:t>
            </a:r>
            <a:r>
              <a:rPr lang="en-US" sz="2000" spc="-5" dirty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hu-HU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találkozót </a:t>
            </a:r>
            <a:r>
              <a:rPr lang="en-US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a </a:t>
            </a:r>
            <a:r>
              <a:rPr lang="en-US" sz="2000" spc="-5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csoportjával</a:t>
            </a:r>
            <a:r>
              <a:rPr lang="hu-HU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!</a:t>
            </a:r>
            <a:endParaRPr lang="en-US" sz="2000" spc="-5" dirty="0">
              <a:solidFill>
                <a:srgbClr val="57589B"/>
              </a:solidFill>
              <a:latin typeface="Segoe UI Semilight"/>
              <a:cs typeface="Segoe UI Semilight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lang="hu-HU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Ütemezze </a:t>
            </a:r>
            <a:r>
              <a:rPr lang="hu-HU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be, </a:t>
            </a:r>
            <a:r>
              <a:rPr lang="hu-HU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és tartson </a:t>
            </a:r>
            <a:r>
              <a:rPr lang="hu-HU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órát, </a:t>
            </a:r>
            <a:r>
              <a:rPr lang="hu-HU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vagy találkozót  az </a:t>
            </a:r>
            <a:r>
              <a:rPr lang="hu-HU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osztályával</a:t>
            </a:r>
            <a:r>
              <a:rPr lang="sr-Latn-RS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, tanári csoportjával </a:t>
            </a:r>
            <a:r>
              <a:rPr lang="sr-Latn-RS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vagy tartson </a:t>
            </a:r>
            <a:r>
              <a:rPr lang="sr-Latn-RS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online </a:t>
            </a:r>
            <a:r>
              <a:rPr lang="sr-Latn-RS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tréninget</a:t>
            </a:r>
            <a:r>
              <a:rPr lang="sr-Latn-RS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.</a:t>
            </a:r>
            <a:endParaRPr sz="1050" dirty="0">
              <a:latin typeface="Segoe UI Semilight"/>
              <a:cs typeface="Segoe UI Semi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3743D84-980E-49F3-8DE6-52E45A8FE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100" y="1859279"/>
            <a:ext cx="6927765" cy="38968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4EA276-E546-4C21-A494-4A8D88BBC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48" y="2095460"/>
            <a:ext cx="3549832" cy="153042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9EF4C7C-23FC-45EA-B72E-63C7DE5F03E9}"/>
              </a:ext>
            </a:extLst>
          </p:cNvPr>
          <p:cNvSpPr/>
          <p:nvPr/>
        </p:nvSpPr>
        <p:spPr>
          <a:xfrm>
            <a:off x="2024149" y="3035377"/>
            <a:ext cx="549198" cy="549198"/>
          </a:xfrm>
          <a:prstGeom prst="ellipse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76715" y="2826864"/>
            <a:ext cx="6027522" cy="3577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25D2F6D-93CE-4A3A-BDDB-87CCF36A4C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334" y="2966175"/>
            <a:ext cx="5714979" cy="322306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6444963" y="2656142"/>
            <a:ext cx="4861212" cy="3881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661C4706-8B92-41BF-88C0-3939A82F0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093" y="2832033"/>
            <a:ext cx="4549107" cy="3473277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0674477" y="508253"/>
            <a:ext cx="12560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6"/>
              </a:rPr>
              <a:t>Learn more about</a:t>
            </a:r>
            <a:r>
              <a:rPr sz="900" b="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6"/>
              </a:rPr>
              <a:t> </a:t>
            </a: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6"/>
              </a:rPr>
              <a:t>Teams</a:t>
            </a:r>
            <a:endParaRPr sz="900">
              <a:latin typeface="Segoe UI Semilight"/>
              <a:cs typeface="Segoe UI Semi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2988" y="200913"/>
            <a:ext cx="62364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Microsoft </a:t>
            </a:r>
            <a:r>
              <a:rPr lang="en-US" spc="-65" dirty="0"/>
              <a:t>Teams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oktatásban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92988" y="957660"/>
            <a:ext cx="7150812" cy="713657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r>
              <a:rPr lang="hu-HU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Szervezze meg </a:t>
            </a:r>
            <a:r>
              <a:rPr lang="en-US" sz="2000" spc="-5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órarendjét</a:t>
            </a:r>
            <a:r>
              <a:rPr lang="hu-HU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!</a:t>
            </a:r>
            <a:endParaRPr lang="en-US" sz="2000" spc="-5" dirty="0">
              <a:solidFill>
                <a:srgbClr val="57589B"/>
              </a:solidFill>
              <a:latin typeface="Segoe UI Semilight"/>
              <a:cs typeface="Segoe UI Semilight"/>
            </a:endParaRPr>
          </a:p>
          <a:p>
            <a:r>
              <a:rPr lang="hu-HU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A </a:t>
            </a:r>
            <a:r>
              <a:rPr lang="hu-HU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naptár opció lehetővé teszi az ütemezett </a:t>
            </a:r>
            <a:r>
              <a:rPr lang="hu-HU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órák és </a:t>
            </a:r>
            <a:r>
              <a:rPr lang="hu-HU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találkozók </a:t>
            </a:r>
            <a:r>
              <a:rPr lang="hu-HU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áttekintését</a:t>
            </a:r>
            <a:r>
              <a:rPr lang="hu-HU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, </a:t>
            </a:r>
            <a:r>
              <a:rPr lang="hu-HU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a beosztás megszervezését, </a:t>
            </a:r>
            <a:r>
              <a:rPr lang="hu-HU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a résztvevők </a:t>
            </a:r>
            <a:r>
              <a:rPr lang="hu-HU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meghívását</a:t>
            </a:r>
            <a:endParaRPr sz="1050" dirty="0">
              <a:latin typeface="Segoe UI Semilight"/>
              <a:cs typeface="Segoe UI Semi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31682" y="1860804"/>
            <a:ext cx="1950720" cy="795338"/>
          </a:xfrm>
          <a:custGeom>
            <a:avLst/>
            <a:gdLst/>
            <a:ahLst/>
            <a:cxnLst/>
            <a:rect l="l" t="t" r="r" b="b"/>
            <a:pathLst>
              <a:path w="1950720" h="706119">
                <a:moveTo>
                  <a:pt x="1929129" y="0"/>
                </a:moveTo>
                <a:lnTo>
                  <a:pt x="21590" y="0"/>
                </a:lnTo>
                <a:lnTo>
                  <a:pt x="13180" y="1694"/>
                </a:lnTo>
                <a:lnTo>
                  <a:pt x="6318" y="6318"/>
                </a:lnTo>
                <a:lnTo>
                  <a:pt x="1694" y="13180"/>
                </a:lnTo>
                <a:lnTo>
                  <a:pt x="0" y="21589"/>
                </a:lnTo>
                <a:lnTo>
                  <a:pt x="0" y="684022"/>
                </a:lnTo>
                <a:lnTo>
                  <a:pt x="1694" y="692431"/>
                </a:lnTo>
                <a:lnTo>
                  <a:pt x="6318" y="699293"/>
                </a:lnTo>
                <a:lnTo>
                  <a:pt x="13180" y="703917"/>
                </a:lnTo>
                <a:lnTo>
                  <a:pt x="21590" y="705612"/>
                </a:lnTo>
                <a:lnTo>
                  <a:pt x="1929129" y="705612"/>
                </a:lnTo>
                <a:lnTo>
                  <a:pt x="1937539" y="703917"/>
                </a:lnTo>
                <a:lnTo>
                  <a:pt x="1944401" y="699293"/>
                </a:lnTo>
                <a:lnTo>
                  <a:pt x="1949025" y="692431"/>
                </a:lnTo>
                <a:lnTo>
                  <a:pt x="1950720" y="684022"/>
                </a:lnTo>
                <a:lnTo>
                  <a:pt x="1950720" y="21589"/>
                </a:lnTo>
                <a:lnTo>
                  <a:pt x="1949025" y="13180"/>
                </a:lnTo>
                <a:lnTo>
                  <a:pt x="1944401" y="6318"/>
                </a:lnTo>
                <a:lnTo>
                  <a:pt x="1937539" y="1694"/>
                </a:lnTo>
                <a:lnTo>
                  <a:pt x="1929129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55111" y="1912080"/>
            <a:ext cx="1758314" cy="487313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spcBef>
                <a:spcPts val="320"/>
              </a:spcBef>
            </a:pPr>
            <a:r>
              <a:rPr lang="hu-HU" sz="800" b="1" spc="-5" dirty="0">
                <a:latin typeface="Segoe UI"/>
                <a:cs typeface="Segoe UI"/>
              </a:rPr>
              <a:t>Indítsa el </a:t>
            </a:r>
            <a:r>
              <a:rPr lang="hu-HU" sz="800" b="1" spc="-5" dirty="0" smtClean="0">
                <a:latin typeface="Segoe UI"/>
                <a:cs typeface="Segoe UI"/>
              </a:rPr>
              <a:t>a </a:t>
            </a:r>
            <a:r>
              <a:rPr lang="hu-HU" sz="800" b="1" spc="-5" dirty="0">
                <a:latin typeface="Segoe UI"/>
                <a:cs typeface="Segoe UI"/>
              </a:rPr>
              <a:t>találkozást </a:t>
            </a:r>
            <a:r>
              <a:rPr lang="hu-HU" sz="800" b="1" spc="-5" dirty="0" smtClean="0">
                <a:latin typeface="Segoe UI"/>
                <a:cs typeface="Segoe UI"/>
              </a:rPr>
              <a:t>most!</a:t>
            </a:r>
            <a:endParaRPr lang="en-US" sz="800" b="1" spc="-5" dirty="0">
              <a:latin typeface="Segoe UI"/>
              <a:cs typeface="Segoe UI"/>
            </a:endParaRPr>
          </a:p>
          <a:p>
            <a:r>
              <a:rPr lang="hu-HU" sz="700" spc="-5" dirty="0" smtClean="0">
                <a:latin typeface="Segoe UI Semilight"/>
                <a:cs typeface="Segoe UI Semilight"/>
              </a:rPr>
              <a:t>Ezzel </a:t>
            </a:r>
            <a:r>
              <a:rPr lang="hu-HU" sz="700" spc="-5" dirty="0">
                <a:latin typeface="Segoe UI Semilight"/>
                <a:cs typeface="Segoe UI Semilight"/>
              </a:rPr>
              <a:t>a </a:t>
            </a:r>
            <a:r>
              <a:rPr lang="hu-HU" sz="700" spc="-5" dirty="0" smtClean="0">
                <a:latin typeface="Segoe UI Semilight"/>
                <a:cs typeface="Segoe UI Semilight"/>
              </a:rPr>
              <a:t>lehetőséggel </a:t>
            </a:r>
            <a:r>
              <a:rPr lang="hu-HU" sz="700" spc="-5" dirty="0">
                <a:latin typeface="Segoe UI Semilight"/>
                <a:cs typeface="Segoe UI Semilight"/>
              </a:rPr>
              <a:t>azonnal </a:t>
            </a:r>
            <a:r>
              <a:rPr lang="hu-HU" sz="700" spc="-5" dirty="0" smtClean="0">
                <a:latin typeface="Segoe UI Semilight"/>
                <a:cs typeface="Segoe UI Semilight"/>
              </a:rPr>
              <a:t>elindíthatja a találkozást, </a:t>
            </a:r>
            <a:r>
              <a:rPr lang="hu-HU" sz="700" spc="-5" dirty="0">
                <a:latin typeface="Segoe UI Semilight"/>
                <a:cs typeface="Segoe UI Semilight"/>
              </a:rPr>
              <a:t>és </a:t>
            </a:r>
            <a:r>
              <a:rPr lang="hu-HU" sz="700" spc="-5" dirty="0" smtClean="0">
                <a:latin typeface="Segoe UI Semilight"/>
                <a:cs typeface="Segoe UI Semilight"/>
              </a:rPr>
              <a:t>hívja </a:t>
            </a:r>
            <a:r>
              <a:rPr lang="hu-HU" sz="700" spc="-5" dirty="0" smtClean="0">
                <a:latin typeface="Segoe UI Semilight"/>
                <a:cs typeface="Segoe UI Semilight"/>
              </a:rPr>
              <a:t>meg azokat, </a:t>
            </a:r>
            <a:r>
              <a:rPr lang="hu-HU" sz="700" spc="-5" dirty="0" smtClean="0">
                <a:latin typeface="Segoe UI Semilight"/>
                <a:cs typeface="Segoe UI Semilight"/>
              </a:rPr>
              <a:t>akiket szeretne.</a:t>
            </a:r>
            <a:endParaRPr lang="en-US" sz="700" spc="-5" dirty="0">
              <a:latin typeface="Segoe UI Semilight"/>
              <a:cs typeface="Segoe UI Semi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74666" y="1847088"/>
            <a:ext cx="3014980" cy="809054"/>
          </a:xfrm>
          <a:custGeom>
            <a:avLst/>
            <a:gdLst/>
            <a:ahLst/>
            <a:cxnLst/>
            <a:rect l="l" t="t" r="r" b="b"/>
            <a:pathLst>
              <a:path w="3014979" h="704214">
                <a:moveTo>
                  <a:pt x="2992881" y="0"/>
                </a:moveTo>
                <a:lnTo>
                  <a:pt x="21589" y="0"/>
                </a:lnTo>
                <a:lnTo>
                  <a:pt x="13180" y="1694"/>
                </a:lnTo>
                <a:lnTo>
                  <a:pt x="6318" y="6318"/>
                </a:lnTo>
                <a:lnTo>
                  <a:pt x="1694" y="13180"/>
                </a:lnTo>
                <a:lnTo>
                  <a:pt x="0" y="21589"/>
                </a:lnTo>
                <a:lnTo>
                  <a:pt x="0" y="682498"/>
                </a:lnTo>
                <a:lnTo>
                  <a:pt x="1694" y="690907"/>
                </a:lnTo>
                <a:lnTo>
                  <a:pt x="6318" y="697769"/>
                </a:lnTo>
                <a:lnTo>
                  <a:pt x="13180" y="702393"/>
                </a:lnTo>
                <a:lnTo>
                  <a:pt x="21589" y="704088"/>
                </a:lnTo>
                <a:lnTo>
                  <a:pt x="2992881" y="704088"/>
                </a:lnTo>
                <a:lnTo>
                  <a:pt x="3001291" y="702393"/>
                </a:lnTo>
                <a:lnTo>
                  <a:pt x="3008153" y="697769"/>
                </a:lnTo>
                <a:lnTo>
                  <a:pt x="3012777" y="690907"/>
                </a:lnTo>
                <a:lnTo>
                  <a:pt x="3014472" y="682498"/>
                </a:lnTo>
                <a:lnTo>
                  <a:pt x="3014472" y="21589"/>
                </a:lnTo>
                <a:lnTo>
                  <a:pt x="3012777" y="13180"/>
                </a:lnTo>
                <a:lnTo>
                  <a:pt x="3008153" y="6318"/>
                </a:lnTo>
                <a:lnTo>
                  <a:pt x="3001291" y="1694"/>
                </a:lnTo>
                <a:lnTo>
                  <a:pt x="2992881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59755" y="1912080"/>
            <a:ext cx="2626995" cy="68121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hu-HU" sz="800" b="1" spc="-5" dirty="0" smtClean="0">
                <a:latin typeface="Segoe UI"/>
                <a:cs typeface="Segoe UI"/>
              </a:rPr>
              <a:t>Új találkozók hozzáadása</a:t>
            </a:r>
            <a:endParaRPr sz="800" dirty="0" smtClean="0">
              <a:latin typeface="Segoe UI"/>
              <a:cs typeface="Segoe UI"/>
            </a:endParaRPr>
          </a:p>
          <a:p>
            <a:pPr marL="12700" marR="5080">
              <a:lnSpc>
                <a:spcPct val="120000"/>
              </a:lnSpc>
              <a:spcBef>
                <a:spcPts val="15"/>
              </a:spcBef>
            </a:pPr>
            <a:r>
              <a:rPr lang="sr-Latn-RS" sz="700" spc="-5" dirty="0" smtClean="0">
                <a:latin typeface="Segoe UI Semilight"/>
                <a:cs typeface="Segoe UI Semilight"/>
              </a:rPr>
              <a:t> Az élőben történő megbeszélésre kitűzött új órák és találkozók által legfeljebb 250 tanuló számára </a:t>
            </a:r>
            <a:r>
              <a:rPr lang="sr-Latn-RS" sz="700" spc="-5" dirty="0" smtClean="0">
                <a:latin typeface="Segoe UI Semilight"/>
                <a:cs typeface="Segoe UI Semilight"/>
              </a:rPr>
              <a:t>tarthat órát</a:t>
            </a:r>
            <a:r>
              <a:rPr lang="sr-Latn-RS" sz="700" spc="-5" dirty="0" smtClean="0">
                <a:latin typeface="Segoe UI Semilight"/>
                <a:cs typeface="Segoe UI Semilight"/>
              </a:rPr>
              <a:t>. Ennél nagyobb létszámú találkozóhoz további opciót alkalmazhat az élő események/ </a:t>
            </a:r>
            <a:r>
              <a:rPr lang="sr-Latn-RS" sz="700" b="0" i="1" spc="-5" dirty="0" smtClean="0">
                <a:latin typeface="Segoe UI Semilight"/>
                <a:cs typeface="Segoe UI Semilight"/>
              </a:rPr>
              <a:t>Događaji uživo.</a:t>
            </a:r>
            <a:r>
              <a:rPr sz="700" b="0" i="1" spc="-5" dirty="0" smtClean="0">
                <a:latin typeface="Segoe UI Semilight"/>
                <a:cs typeface="Segoe UI Semilight"/>
              </a:rPr>
              <a:t>.</a:t>
            </a:r>
            <a:r>
              <a:rPr lang="hu-HU" sz="700" b="0" i="1" spc="-5" dirty="0" smtClean="0">
                <a:latin typeface="Segoe UI Semilight"/>
                <a:cs typeface="Segoe UI Semilight"/>
              </a:rPr>
              <a:t> Segítségével.</a:t>
            </a:r>
            <a:endParaRPr sz="700" i="1" dirty="0">
              <a:latin typeface="Segoe UI Semilight"/>
              <a:cs typeface="Segoe UI Semiligh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28990" y="1847087"/>
            <a:ext cx="3014980" cy="704215"/>
          </a:xfrm>
          <a:custGeom>
            <a:avLst/>
            <a:gdLst/>
            <a:ahLst/>
            <a:cxnLst/>
            <a:rect l="l" t="t" r="r" b="b"/>
            <a:pathLst>
              <a:path w="3014979" h="704214">
                <a:moveTo>
                  <a:pt x="2992881" y="0"/>
                </a:moveTo>
                <a:lnTo>
                  <a:pt x="21589" y="0"/>
                </a:lnTo>
                <a:lnTo>
                  <a:pt x="13180" y="1694"/>
                </a:lnTo>
                <a:lnTo>
                  <a:pt x="6318" y="6318"/>
                </a:lnTo>
                <a:lnTo>
                  <a:pt x="1694" y="13180"/>
                </a:lnTo>
                <a:lnTo>
                  <a:pt x="0" y="21589"/>
                </a:lnTo>
                <a:lnTo>
                  <a:pt x="0" y="682498"/>
                </a:lnTo>
                <a:lnTo>
                  <a:pt x="1694" y="690907"/>
                </a:lnTo>
                <a:lnTo>
                  <a:pt x="6318" y="697769"/>
                </a:lnTo>
                <a:lnTo>
                  <a:pt x="13180" y="702393"/>
                </a:lnTo>
                <a:lnTo>
                  <a:pt x="21589" y="704088"/>
                </a:lnTo>
                <a:lnTo>
                  <a:pt x="2992881" y="704088"/>
                </a:lnTo>
                <a:lnTo>
                  <a:pt x="3001291" y="702393"/>
                </a:lnTo>
                <a:lnTo>
                  <a:pt x="3008153" y="697769"/>
                </a:lnTo>
                <a:lnTo>
                  <a:pt x="3012777" y="690907"/>
                </a:lnTo>
                <a:lnTo>
                  <a:pt x="3014471" y="682498"/>
                </a:lnTo>
                <a:lnTo>
                  <a:pt x="3014471" y="21589"/>
                </a:lnTo>
                <a:lnTo>
                  <a:pt x="3012777" y="13180"/>
                </a:lnTo>
                <a:lnTo>
                  <a:pt x="3008153" y="6318"/>
                </a:lnTo>
                <a:lnTo>
                  <a:pt x="3001291" y="1694"/>
                </a:lnTo>
                <a:lnTo>
                  <a:pt x="2992881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559800" y="1912080"/>
            <a:ext cx="2753360" cy="825867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r>
              <a:rPr lang="en-US" sz="800" b="1" spc="-5" dirty="0">
                <a:latin typeface="Segoe UI"/>
                <a:cs typeface="Segoe UI"/>
              </a:rPr>
              <a:t>H</a:t>
            </a:r>
            <a:r>
              <a:rPr lang="hu-HU" sz="800" b="1" spc="-5" dirty="0">
                <a:latin typeface="Segoe UI"/>
                <a:cs typeface="Segoe UI"/>
              </a:rPr>
              <a:t>ívja meg az egész </a:t>
            </a:r>
            <a:r>
              <a:rPr lang="hu-HU" sz="800" b="1" spc="-5" dirty="0" smtClean="0">
                <a:latin typeface="Segoe UI"/>
                <a:cs typeface="Segoe UI"/>
              </a:rPr>
              <a:t>csoportot, </a:t>
            </a:r>
            <a:r>
              <a:rPr lang="hu-HU" sz="800" b="1" spc="-5" dirty="0">
                <a:latin typeface="Segoe UI"/>
                <a:cs typeface="Segoe UI"/>
              </a:rPr>
              <a:t>vagy egy csatorna tagjait</a:t>
            </a:r>
            <a:endParaRPr lang="en-US" sz="800" b="1" spc="-5" dirty="0">
              <a:latin typeface="Segoe UI"/>
              <a:cs typeface="Segoe UI"/>
            </a:endParaRPr>
          </a:p>
          <a:p>
            <a:r>
              <a:rPr lang="en-US" sz="700" spc="-10" dirty="0" smtClean="0">
                <a:latin typeface="Segoe UI Semilight"/>
                <a:cs typeface="Segoe UI Semilight"/>
              </a:rPr>
              <a:t>H</a:t>
            </a:r>
            <a:r>
              <a:rPr lang="hu-HU" sz="700" spc="-10" dirty="0">
                <a:latin typeface="Segoe UI Semilight"/>
                <a:cs typeface="Segoe UI Semilight"/>
              </a:rPr>
              <a:t>ívja meg az egész osztályát vagy munkacsoportját </a:t>
            </a:r>
            <a:r>
              <a:rPr lang="hu-HU" sz="700" spc="-10" dirty="0" smtClean="0">
                <a:latin typeface="Segoe UI Semilight"/>
                <a:cs typeface="Segoe UI Semilight"/>
              </a:rPr>
              <a:t>a </a:t>
            </a:r>
            <a:r>
              <a:rPr lang="hu-HU" sz="700" spc="-10" dirty="0">
                <a:latin typeface="Segoe UI Semilight"/>
                <a:cs typeface="Segoe UI Semilight"/>
              </a:rPr>
              <a:t>találkozás opción </a:t>
            </a:r>
            <a:r>
              <a:rPr lang="hu-HU" sz="700" spc="-10" dirty="0" smtClean="0">
                <a:latin typeface="Segoe UI Semilight"/>
                <a:cs typeface="Segoe UI Semilight"/>
              </a:rPr>
              <a:t>a találkozás a </a:t>
            </a:r>
            <a:r>
              <a:rPr lang="hu-HU" sz="700" spc="-10" dirty="0">
                <a:latin typeface="Segoe UI Semilight"/>
                <a:cs typeface="Segoe UI Semilight"/>
              </a:rPr>
              <a:t>„</a:t>
            </a:r>
            <a:r>
              <a:rPr lang="hu-HU" sz="700" spc="-10" dirty="0" smtClean="0">
                <a:latin typeface="Segoe UI Semilight"/>
                <a:cs typeface="Segoe UI Semilight"/>
              </a:rPr>
              <a:t>csatornán” </a:t>
            </a:r>
            <a:r>
              <a:rPr lang="hu-HU" sz="700" spc="-10" dirty="0">
                <a:latin typeface="Segoe UI Semilight"/>
                <a:cs typeface="Segoe UI Semilight"/>
              </a:rPr>
              <a:t>kiválasztásával. Ha </a:t>
            </a:r>
            <a:r>
              <a:rPr lang="hu-HU" sz="700" spc="-10" dirty="0" smtClean="0">
                <a:latin typeface="Segoe UI Semilight"/>
                <a:cs typeface="Segoe UI Semilight"/>
              </a:rPr>
              <a:t>bejelöl</a:t>
            </a:r>
            <a:r>
              <a:rPr lang="en-US" sz="700" spc="-10" dirty="0" err="1" smtClean="0">
                <a:latin typeface="Segoe UI Semilight"/>
                <a:cs typeface="Segoe UI Semilight"/>
              </a:rPr>
              <a:t>i</a:t>
            </a:r>
            <a:r>
              <a:rPr lang="en-US" sz="700" spc="-10" dirty="0" smtClean="0">
                <a:latin typeface="Segoe UI Semilight"/>
                <a:cs typeface="Segoe UI Semilight"/>
              </a:rPr>
              <a:t> </a:t>
            </a:r>
            <a:r>
              <a:rPr lang="en-US" sz="700" spc="-10" dirty="0" err="1">
                <a:latin typeface="Segoe UI Semilight"/>
                <a:cs typeface="Segoe UI Semilight"/>
              </a:rPr>
              <a:t>az</a:t>
            </a:r>
            <a:r>
              <a:rPr lang="en-US" sz="700" spc="-10" dirty="0">
                <a:latin typeface="Segoe UI Semilight"/>
                <a:cs typeface="Segoe UI Semilight"/>
              </a:rPr>
              <a:t> </a:t>
            </a:r>
            <a:r>
              <a:rPr lang="en-US" sz="700" spc="-10" dirty="0" err="1">
                <a:latin typeface="Segoe UI Semilight"/>
                <a:cs typeface="Segoe UI Semilight"/>
              </a:rPr>
              <a:t>egész</a:t>
            </a:r>
            <a:r>
              <a:rPr lang="en-US" sz="700" spc="-10" dirty="0">
                <a:latin typeface="Segoe UI Semilight"/>
                <a:cs typeface="Segoe UI Semilight"/>
              </a:rPr>
              <a:t> </a:t>
            </a:r>
            <a:r>
              <a:rPr lang="hu-HU" sz="700" spc="-10" dirty="0" smtClean="0">
                <a:latin typeface="Segoe UI Semilight"/>
                <a:cs typeface="Segoe UI Semilight"/>
              </a:rPr>
              <a:t>találkozót</a:t>
            </a:r>
            <a:r>
              <a:rPr lang="en-US" sz="700" spc="-10" dirty="0" smtClean="0">
                <a:latin typeface="Segoe UI Semilight"/>
                <a:cs typeface="Segoe UI Semilight"/>
              </a:rPr>
              <a:t>, </a:t>
            </a:r>
            <a:r>
              <a:rPr lang="hu-HU" sz="700" spc="-10" dirty="0" smtClean="0">
                <a:latin typeface="Segoe UI Semilight"/>
                <a:cs typeface="Segoe UI Semilight"/>
              </a:rPr>
              <a:t>az arról készült </a:t>
            </a:r>
            <a:r>
              <a:rPr lang="en-US" sz="700" spc="-10" dirty="0" err="1" smtClean="0">
                <a:latin typeface="Segoe UI Semilight"/>
                <a:cs typeface="Segoe UI Semilight"/>
              </a:rPr>
              <a:t>felvétel</a:t>
            </a:r>
            <a:r>
              <a:rPr lang="en-US" sz="700" spc="-10" dirty="0" smtClean="0">
                <a:latin typeface="Segoe UI Semilight"/>
                <a:cs typeface="Segoe UI Semilight"/>
              </a:rPr>
              <a:t> </a:t>
            </a:r>
            <a:r>
              <a:rPr lang="en-US" sz="700" spc="-10" dirty="0" err="1">
                <a:latin typeface="Segoe UI Semilight"/>
                <a:cs typeface="Segoe UI Semilight"/>
              </a:rPr>
              <a:t>és</a:t>
            </a:r>
            <a:r>
              <a:rPr lang="en-US" sz="700" spc="-10" dirty="0">
                <a:latin typeface="Segoe UI Semilight"/>
                <a:cs typeface="Segoe UI Semilight"/>
              </a:rPr>
              <a:t> </a:t>
            </a:r>
            <a:r>
              <a:rPr lang="en-US" sz="700" spc="-10" dirty="0" smtClean="0">
                <a:latin typeface="Segoe UI Semilight"/>
                <a:cs typeface="Segoe UI Semilight"/>
              </a:rPr>
              <a:t>a </a:t>
            </a:r>
            <a:r>
              <a:rPr lang="en-US" sz="700" spc="-10" dirty="0" err="1">
                <a:latin typeface="Segoe UI Semilight"/>
                <a:cs typeface="Segoe UI Semilight"/>
              </a:rPr>
              <a:t>megosztott</a:t>
            </a:r>
            <a:r>
              <a:rPr lang="en-US" sz="700" spc="-10" dirty="0">
                <a:latin typeface="Segoe UI Semilight"/>
                <a:cs typeface="Segoe UI Semilight"/>
              </a:rPr>
              <a:t> </a:t>
            </a:r>
            <a:r>
              <a:rPr lang="en-US" sz="700" spc="-10" dirty="0" err="1">
                <a:latin typeface="Segoe UI Semilight"/>
                <a:cs typeface="Segoe UI Semilight"/>
              </a:rPr>
              <a:t>anyag</a:t>
            </a:r>
            <a:r>
              <a:rPr lang="en-US" sz="700" spc="-10" dirty="0">
                <a:latin typeface="Segoe UI Semilight"/>
                <a:cs typeface="Segoe UI Semilight"/>
              </a:rPr>
              <a:t> </a:t>
            </a:r>
            <a:r>
              <a:rPr lang="en-US" sz="700" spc="-10" dirty="0" err="1">
                <a:latin typeface="Segoe UI Semilight"/>
                <a:cs typeface="Segoe UI Semilight"/>
              </a:rPr>
              <a:t>automatikusan</a:t>
            </a:r>
            <a:r>
              <a:rPr lang="en-US" sz="700" spc="-10" dirty="0">
                <a:latin typeface="Segoe UI Semilight"/>
                <a:cs typeface="Segoe UI Semilight"/>
              </a:rPr>
              <a:t> </a:t>
            </a:r>
            <a:r>
              <a:rPr lang="hu-HU" sz="700" spc="-10" dirty="0" smtClean="0">
                <a:latin typeface="Segoe UI Semilight"/>
                <a:cs typeface="Segoe UI Semilight"/>
              </a:rPr>
              <a:t>felkerül </a:t>
            </a:r>
            <a:r>
              <a:rPr lang="en-US" sz="700" spc="-10" dirty="0" err="1" smtClean="0">
                <a:latin typeface="Segoe UI Semilight"/>
                <a:cs typeface="Segoe UI Semilight"/>
              </a:rPr>
              <a:t>tartalomként</a:t>
            </a:r>
            <a:r>
              <a:rPr lang="en-US" sz="700" spc="-10" dirty="0" smtClean="0">
                <a:latin typeface="Segoe UI Semilight"/>
                <a:cs typeface="Segoe UI Semilight"/>
              </a:rPr>
              <a:t> a </a:t>
            </a:r>
            <a:r>
              <a:rPr lang="en-US" sz="700" spc="-10" dirty="0" err="1" smtClean="0">
                <a:latin typeface="Segoe UI Semilight"/>
                <a:cs typeface="Segoe UI Semilight"/>
              </a:rPr>
              <a:t>csatorná</a:t>
            </a:r>
            <a:r>
              <a:rPr lang="hu-HU" sz="700" spc="-10" dirty="0" err="1" smtClean="0">
                <a:latin typeface="Segoe UI Semilight"/>
                <a:cs typeface="Segoe UI Semilight"/>
              </a:rPr>
              <a:t>ra</a:t>
            </a:r>
            <a:r>
              <a:rPr lang="en-US" sz="700" spc="-10" dirty="0" smtClean="0">
                <a:latin typeface="Segoe UI Semilight"/>
                <a:cs typeface="Segoe UI Semilight"/>
              </a:rPr>
              <a:t>.</a:t>
            </a:r>
            <a:endParaRPr lang="en-US" sz="700" spc="-10" dirty="0">
              <a:latin typeface="Segoe UI Semilight"/>
              <a:cs typeface="Segoe UI Semilight"/>
            </a:endParaRPr>
          </a:p>
          <a:p>
            <a:r>
              <a:rPr lang="en-US" sz="800" dirty="0"/>
              <a:t/>
            </a:r>
            <a:br>
              <a:rPr lang="en-US" sz="800" dirty="0"/>
            </a:br>
            <a:endParaRPr sz="700" dirty="0">
              <a:latin typeface="Segoe UI Semilight"/>
              <a:cs typeface="Segoe UI Semi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280904" y="4422775"/>
            <a:ext cx="1699260" cy="925194"/>
          </a:xfrm>
          <a:custGeom>
            <a:avLst/>
            <a:gdLst/>
            <a:ahLst/>
            <a:cxnLst/>
            <a:rect l="l" t="t" r="r" b="b"/>
            <a:pathLst>
              <a:path w="1699259" h="925195">
                <a:moveTo>
                  <a:pt x="1670939" y="0"/>
                </a:moveTo>
                <a:lnTo>
                  <a:pt x="28321" y="0"/>
                </a:lnTo>
                <a:lnTo>
                  <a:pt x="17305" y="2228"/>
                </a:lnTo>
                <a:lnTo>
                  <a:pt x="8302" y="8302"/>
                </a:lnTo>
                <a:lnTo>
                  <a:pt x="2228" y="17305"/>
                </a:lnTo>
                <a:lnTo>
                  <a:pt x="0" y="28321"/>
                </a:lnTo>
                <a:lnTo>
                  <a:pt x="0" y="896747"/>
                </a:lnTo>
                <a:lnTo>
                  <a:pt x="2228" y="907762"/>
                </a:lnTo>
                <a:lnTo>
                  <a:pt x="8302" y="916765"/>
                </a:lnTo>
                <a:lnTo>
                  <a:pt x="17305" y="922839"/>
                </a:lnTo>
                <a:lnTo>
                  <a:pt x="28321" y="925068"/>
                </a:lnTo>
                <a:lnTo>
                  <a:pt x="1670939" y="925068"/>
                </a:lnTo>
                <a:lnTo>
                  <a:pt x="1681954" y="922839"/>
                </a:lnTo>
                <a:lnTo>
                  <a:pt x="1690957" y="916765"/>
                </a:lnTo>
                <a:lnTo>
                  <a:pt x="1697031" y="907762"/>
                </a:lnTo>
                <a:lnTo>
                  <a:pt x="1699260" y="896747"/>
                </a:lnTo>
                <a:lnTo>
                  <a:pt x="1699260" y="28321"/>
                </a:lnTo>
                <a:lnTo>
                  <a:pt x="1697031" y="17305"/>
                </a:lnTo>
                <a:lnTo>
                  <a:pt x="1690957" y="8302"/>
                </a:lnTo>
                <a:lnTo>
                  <a:pt x="1681954" y="2228"/>
                </a:lnTo>
                <a:lnTo>
                  <a:pt x="1670939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369422" y="4443764"/>
            <a:ext cx="1484630" cy="8235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19900"/>
              </a:lnSpc>
              <a:spcBef>
                <a:spcPts val="130"/>
              </a:spcBef>
            </a:pPr>
            <a:r>
              <a:rPr lang="hu-HU" sz="800" b="1" spc="-5" dirty="0" smtClean="0">
                <a:latin typeface="Segoe UI"/>
                <a:cs typeface="Segoe UI"/>
              </a:rPr>
              <a:t>Egyéni meghívások</a:t>
            </a:r>
            <a:endParaRPr lang="en-US" sz="800" b="1" spc="-5" dirty="0">
              <a:latin typeface="Segoe UI"/>
              <a:cs typeface="Segoe UI"/>
            </a:endParaRPr>
          </a:p>
          <a:p>
            <a:pPr marL="12700" marR="5080">
              <a:lnSpc>
                <a:spcPct val="119900"/>
              </a:lnSpc>
              <a:spcBef>
                <a:spcPts val="130"/>
              </a:spcBef>
            </a:pPr>
            <a:r>
              <a:rPr lang="hr-HR" sz="700" spc="-5" dirty="0">
                <a:latin typeface="Segoe UI Semilight"/>
                <a:cs typeface="Segoe UI Semilight"/>
              </a:rPr>
              <a:t>Hivjon meg egy vagy több </a:t>
            </a:r>
            <a:r>
              <a:rPr lang="hr-HR" sz="700" spc="-5" dirty="0" smtClean="0">
                <a:latin typeface="Segoe UI Semilight"/>
                <a:cs typeface="Segoe UI Semilight"/>
              </a:rPr>
              <a:t>személyt </a:t>
            </a:r>
            <a:r>
              <a:rPr lang="hr-HR" sz="700" spc="-5" dirty="0" smtClean="0">
                <a:latin typeface="Segoe UI Semilight"/>
                <a:cs typeface="Segoe UI Semilight"/>
              </a:rPr>
              <a:t>a találkozóra. </a:t>
            </a:r>
            <a:r>
              <a:rPr lang="hr-HR" sz="700" spc="-5" dirty="0">
                <a:latin typeface="Segoe UI Semilight"/>
                <a:cs typeface="Segoe UI Semilight"/>
              </a:rPr>
              <a:t>Ha felveszi </a:t>
            </a:r>
            <a:r>
              <a:rPr lang="hr-HR" sz="700" spc="-5" dirty="0" smtClean="0">
                <a:latin typeface="Segoe UI Semilight"/>
                <a:cs typeface="Segoe UI Semilight"/>
              </a:rPr>
              <a:t>a találkozót vagy </a:t>
            </a:r>
            <a:r>
              <a:rPr lang="hr-HR" sz="700" spc="-5" dirty="0">
                <a:latin typeface="Segoe UI Semilight"/>
                <a:cs typeface="Segoe UI Semilight"/>
              </a:rPr>
              <a:t>anyagot oszt </a:t>
            </a:r>
            <a:r>
              <a:rPr lang="hr-HR" sz="700" spc="-5" dirty="0" smtClean="0">
                <a:latin typeface="Segoe UI Semilight"/>
                <a:cs typeface="Segoe UI Semilight"/>
              </a:rPr>
              <a:t>meg, </a:t>
            </a:r>
            <a:r>
              <a:rPr lang="hr-HR" sz="700" spc="-5" dirty="0" smtClean="0">
                <a:latin typeface="Segoe UI Semilight"/>
                <a:cs typeface="Segoe UI Semilight"/>
              </a:rPr>
              <a:t>a találkozó anyagai  </a:t>
            </a:r>
            <a:r>
              <a:rPr lang="hr-HR" sz="700" spc="-5" dirty="0">
                <a:latin typeface="Segoe UI Semilight"/>
                <a:cs typeface="Segoe UI Semilight"/>
              </a:rPr>
              <a:t>a Csevegések történetben lesznek </a:t>
            </a:r>
            <a:r>
              <a:rPr lang="hr-HR" sz="700" spc="-5" dirty="0" smtClean="0">
                <a:latin typeface="Segoe UI Semilight"/>
                <a:cs typeface="Segoe UI Semilight"/>
              </a:rPr>
              <a:t>elhelyezve</a:t>
            </a:r>
            <a:r>
              <a:rPr lang="sr-Latn-RS" sz="700" spc="-5" dirty="0" smtClean="0">
                <a:latin typeface="Segoe UI Semilight"/>
                <a:cs typeface="Segoe UI Semilight"/>
              </a:rPr>
              <a:t>.</a:t>
            </a:r>
            <a:endParaRPr sz="700" spc="-5" dirty="0">
              <a:latin typeface="Segoe UI Semilight"/>
              <a:cs typeface="Segoe UI Semilight"/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xmlns="" id="{CC37D32C-BE0E-43B2-AB0F-5F2891D059A9}"/>
              </a:ext>
            </a:extLst>
          </p:cNvPr>
          <p:cNvCxnSpPr>
            <a:cxnSpLocks/>
          </p:cNvCxnSpPr>
          <p:nvPr/>
        </p:nvCxnSpPr>
        <p:spPr>
          <a:xfrm rot="10800000">
            <a:off x="7831804" y="3553892"/>
            <a:ext cx="2432304" cy="1046380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xmlns="" id="{E5724FE8-D274-4AE7-A05A-753A61C69A22}"/>
              </a:ext>
            </a:extLst>
          </p:cNvPr>
          <p:cNvCxnSpPr>
            <a:cxnSpLocks/>
          </p:cNvCxnSpPr>
          <p:nvPr/>
        </p:nvCxnSpPr>
        <p:spPr>
          <a:xfrm rot="5400000">
            <a:off x="7115365" y="2827342"/>
            <a:ext cx="1720472" cy="1168398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xmlns="" id="{872AD62D-BC3C-490C-AA0E-A17E5014B6F8}"/>
              </a:ext>
            </a:extLst>
          </p:cNvPr>
          <p:cNvCxnSpPr>
            <a:cxnSpLocks/>
          </p:cNvCxnSpPr>
          <p:nvPr/>
        </p:nvCxnSpPr>
        <p:spPr>
          <a:xfrm>
            <a:off x="3477068" y="2636474"/>
            <a:ext cx="1049721" cy="643301"/>
          </a:xfrm>
          <a:prstGeom prst="bentConnector3">
            <a:avLst>
              <a:gd name="adj1" fmla="val 693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FDCC183B-EB6A-453D-9B93-C1D61F1A7078}"/>
              </a:ext>
            </a:extLst>
          </p:cNvPr>
          <p:cNvCxnSpPr>
            <a:cxnSpLocks/>
          </p:cNvCxnSpPr>
          <p:nvPr/>
        </p:nvCxnSpPr>
        <p:spPr>
          <a:xfrm flipH="1">
            <a:off x="5635690" y="2656142"/>
            <a:ext cx="3110" cy="52870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4477" y="508253"/>
            <a:ext cx="12560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2"/>
              </a:rPr>
              <a:t>Learn more about</a:t>
            </a:r>
            <a:r>
              <a:rPr sz="900" b="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2"/>
              </a:rPr>
              <a:t> </a:t>
            </a: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2"/>
              </a:rPr>
              <a:t>Teams</a:t>
            </a:r>
            <a:endParaRPr sz="900">
              <a:latin typeface="Segoe UI Semilight"/>
              <a:cs typeface="Segoe UI Semi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7491" y="5683707"/>
            <a:ext cx="41827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hr-HR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Keresse </a:t>
            </a:r>
            <a:r>
              <a:rPr lang="hr-HR" sz="900" spc="-5" dirty="0">
                <a:solidFill>
                  <a:srgbClr val="0D0D0D"/>
                </a:solidFill>
                <a:latin typeface="Segoe UI"/>
                <a:cs typeface="Segoe UI"/>
              </a:rPr>
              <a:t>a </a:t>
            </a:r>
            <a:r>
              <a:rPr lang="hr-HR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meg</a:t>
            </a:r>
            <a:r>
              <a:rPr lang="en-US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h</a:t>
            </a:r>
            <a:r>
              <a:rPr lang="hu-HU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ívást a találkozóra a </a:t>
            </a:r>
            <a:r>
              <a:rPr lang="hu-HU" sz="900" spc="-5" dirty="0">
                <a:solidFill>
                  <a:srgbClr val="0D0D0D"/>
                </a:solidFill>
                <a:latin typeface="Segoe UI"/>
                <a:cs typeface="Segoe UI"/>
              </a:rPr>
              <a:t>csatornán vagy a </a:t>
            </a:r>
            <a:r>
              <a:rPr lang="en-US" sz="900" spc="-5" dirty="0">
                <a:solidFill>
                  <a:srgbClr val="0D0D0D"/>
                </a:solidFill>
                <a:latin typeface="Segoe UI"/>
                <a:cs typeface="Segoe UI"/>
              </a:rPr>
              <a:t>Teams </a:t>
            </a:r>
            <a:r>
              <a:rPr lang="hr-HR" sz="900" spc="-5" dirty="0">
                <a:solidFill>
                  <a:srgbClr val="0D0D0D"/>
                </a:solidFill>
                <a:latin typeface="Segoe UI"/>
                <a:cs typeface="Segoe UI"/>
              </a:rPr>
              <a:t>naptárban.</a:t>
            </a:r>
            <a:endParaRPr sz="900" spc="-5" dirty="0">
              <a:solidFill>
                <a:srgbClr val="0D0D0D"/>
              </a:solidFill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15045" y="5683707"/>
            <a:ext cx="331495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hr-HR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Kattintson </a:t>
            </a:r>
            <a:r>
              <a:rPr lang="hr-HR" sz="900" spc="-5" dirty="0">
                <a:solidFill>
                  <a:srgbClr val="0D0D0D"/>
                </a:solidFill>
                <a:latin typeface="Segoe UI"/>
                <a:cs typeface="Segoe UI"/>
              </a:rPr>
              <a:t>a </a:t>
            </a:r>
            <a:r>
              <a:rPr lang="hr-HR" sz="900" b="1" spc="-5" dirty="0">
                <a:solidFill>
                  <a:srgbClr val="0D0D0D"/>
                </a:solidFill>
                <a:latin typeface="Segoe UI"/>
                <a:cs typeface="Segoe UI"/>
              </a:rPr>
              <a:t>Csatlakozz</a:t>
            </a:r>
            <a:r>
              <a:rPr lang="hr-HR" sz="900" spc="-5" dirty="0">
                <a:solidFill>
                  <a:srgbClr val="0D0D0D"/>
                </a:solidFill>
                <a:latin typeface="Segoe UI"/>
                <a:cs typeface="Segoe UI"/>
              </a:rPr>
              <a:t> </a:t>
            </a:r>
            <a:r>
              <a:rPr lang="hr-HR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opcióra, hogy </a:t>
            </a:r>
            <a:r>
              <a:rPr lang="hr-HR" sz="900" spc="-5" dirty="0">
                <a:solidFill>
                  <a:srgbClr val="0D0D0D"/>
                </a:solidFill>
                <a:latin typeface="Segoe UI"/>
                <a:cs typeface="Segoe UI"/>
              </a:rPr>
              <a:t>részt vegyen </a:t>
            </a:r>
            <a:r>
              <a:rPr lang="hr-HR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a </a:t>
            </a:r>
            <a:r>
              <a:rPr lang="hr-HR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találkozón!</a:t>
            </a:r>
            <a:endParaRPr sz="900" spc="-5" dirty="0">
              <a:solidFill>
                <a:srgbClr val="0D0D0D"/>
              </a:solidFill>
              <a:latin typeface="Segoe UI"/>
              <a:cs typeface="Segoe U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2988" y="200913"/>
            <a:ext cx="86748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Microsoft </a:t>
            </a:r>
            <a:r>
              <a:rPr lang="en-US" spc="-65" dirty="0"/>
              <a:t>Teams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oktatásban</a:t>
            </a:r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92988" y="957660"/>
            <a:ext cx="4300220" cy="859851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r>
              <a:rPr lang="en-US" sz="2000" spc="-5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Csatlakozzon</a:t>
            </a:r>
            <a:r>
              <a:rPr lang="en-US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5" dirty="0" err="1">
                <a:solidFill>
                  <a:srgbClr val="57589B"/>
                </a:solidFill>
                <a:latin typeface="Segoe UI Semilight"/>
                <a:cs typeface="Segoe UI Semilight"/>
              </a:rPr>
              <a:t>az</a:t>
            </a:r>
            <a:r>
              <a:rPr lang="en-US" sz="2000" spc="-5" dirty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5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órához</a:t>
            </a:r>
            <a:r>
              <a:rPr lang="hu-HU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,</a:t>
            </a:r>
            <a:r>
              <a:rPr lang="en-US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5" dirty="0" err="1">
                <a:solidFill>
                  <a:srgbClr val="57589B"/>
                </a:solidFill>
                <a:latin typeface="Segoe UI Semilight"/>
                <a:cs typeface="Segoe UI Semilight"/>
              </a:rPr>
              <a:t>vagy</a:t>
            </a:r>
            <a:r>
              <a:rPr lang="en-US" sz="2000" spc="-5" dirty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a </a:t>
            </a:r>
            <a:r>
              <a:rPr lang="hu-HU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találkozóhoz</a:t>
            </a:r>
            <a:endParaRPr lang="en-US" sz="2000" spc="-5" dirty="0">
              <a:solidFill>
                <a:srgbClr val="57589B"/>
              </a:solidFill>
              <a:latin typeface="Segoe UI Semilight"/>
              <a:cs typeface="Segoe UI Semilight"/>
            </a:endParaRPr>
          </a:p>
          <a:p>
            <a:r>
              <a:rPr lang="en-US" sz="1050" spc="-5" dirty="0" err="1" smtClean="0">
                <a:solidFill>
                  <a:srgbClr val="252525"/>
                </a:solidFill>
                <a:latin typeface="Segoe UI Semilight"/>
                <a:cs typeface="Segoe UI Semilight"/>
              </a:rPr>
              <a:t>Kezdődik</a:t>
            </a:r>
            <a:r>
              <a:rPr lang="en-US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252525"/>
                </a:solidFill>
                <a:latin typeface="Segoe UI Semilight"/>
                <a:cs typeface="Segoe UI Semilight"/>
              </a:rPr>
              <a:t>az</a:t>
            </a:r>
            <a:r>
              <a:rPr lang="en-US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 smtClean="0">
                <a:solidFill>
                  <a:srgbClr val="252525"/>
                </a:solidFill>
                <a:latin typeface="Segoe UI Semilight"/>
                <a:cs typeface="Segoe UI Semilight"/>
              </a:rPr>
              <a:t>óra</a:t>
            </a:r>
            <a:r>
              <a:rPr lang="en-US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.</a:t>
            </a:r>
            <a:r>
              <a:rPr lang="hu-HU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 smtClean="0">
                <a:solidFill>
                  <a:srgbClr val="252525"/>
                </a:solidFill>
                <a:latin typeface="Segoe UI Semilight"/>
                <a:cs typeface="Segoe UI Semilight"/>
              </a:rPr>
              <a:t>Csatlakozz</a:t>
            </a:r>
            <a:r>
              <a:rPr lang="hu-HU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!</a:t>
            </a:r>
            <a:endParaRPr lang="en-US" sz="1050" spc="-5" dirty="0">
              <a:solidFill>
                <a:srgbClr val="252525"/>
              </a:solidFill>
              <a:latin typeface="Segoe UI Semilight"/>
              <a:cs typeface="Segoe UI Semi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163DD4C-4B65-4F9B-A0D6-113C1A362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88" y="1806675"/>
            <a:ext cx="4179012" cy="1316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92760D-E535-425C-AB15-CE0EB1983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88" y="3252215"/>
            <a:ext cx="5009225" cy="22875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4566C1E-D094-4EE0-8C41-0208FD39D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252" y="2431620"/>
            <a:ext cx="6148438" cy="31081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4477" y="508253"/>
            <a:ext cx="12560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2"/>
              </a:rPr>
              <a:t>Learn more about</a:t>
            </a:r>
            <a:r>
              <a:rPr sz="900" b="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2"/>
              </a:rPr>
              <a:t> </a:t>
            </a: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2"/>
              </a:rPr>
              <a:t>Teams</a:t>
            </a:r>
            <a:endParaRPr sz="900">
              <a:latin typeface="Segoe UI Semilight"/>
              <a:cs typeface="Segoe UI Semi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0829" y="5698642"/>
            <a:ext cx="4933950" cy="29623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algn="ctr"/>
            <a:r>
              <a:rPr lang="en-US" sz="900" spc="-5" dirty="0" err="1" smtClean="0">
                <a:solidFill>
                  <a:srgbClr val="0D0D0D"/>
                </a:solidFill>
                <a:latin typeface="Segoe UI"/>
                <a:cs typeface="Segoe UI"/>
              </a:rPr>
              <a:t>Keresse</a:t>
            </a:r>
            <a:r>
              <a:rPr lang="en-US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 </a:t>
            </a:r>
            <a:r>
              <a:rPr lang="en-US" sz="900" spc="-5" dirty="0">
                <a:solidFill>
                  <a:srgbClr val="0D0D0D"/>
                </a:solidFill>
                <a:latin typeface="Segoe UI"/>
                <a:cs typeface="Segoe UI"/>
              </a:rPr>
              <a:t>a </a:t>
            </a:r>
            <a:r>
              <a:rPr lang="en-US" sz="900" spc="-5" dirty="0" err="1" smtClean="0">
                <a:solidFill>
                  <a:srgbClr val="0D0D0D"/>
                </a:solidFill>
                <a:latin typeface="Segoe UI"/>
                <a:cs typeface="Segoe UI"/>
              </a:rPr>
              <a:t>megh</a:t>
            </a:r>
            <a:r>
              <a:rPr lang="hu-HU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ívást a találkozóra a </a:t>
            </a:r>
            <a:r>
              <a:rPr lang="hu-HU" sz="900" spc="-5" dirty="0">
                <a:solidFill>
                  <a:srgbClr val="0D0D0D"/>
                </a:solidFill>
                <a:latin typeface="Segoe UI"/>
                <a:cs typeface="Segoe UI"/>
              </a:rPr>
              <a:t>csatornán vagy a </a:t>
            </a:r>
            <a:r>
              <a:rPr lang="en-US" sz="900" spc="-5" dirty="0">
                <a:solidFill>
                  <a:srgbClr val="0D0D0D"/>
                </a:solidFill>
                <a:latin typeface="Segoe UI"/>
                <a:cs typeface="Segoe UI"/>
              </a:rPr>
              <a:t>Teams  </a:t>
            </a:r>
            <a:r>
              <a:rPr lang="en-US" sz="900" spc="-5" dirty="0" err="1" smtClean="0">
                <a:solidFill>
                  <a:srgbClr val="0D0D0D"/>
                </a:solidFill>
                <a:latin typeface="Segoe UI"/>
                <a:cs typeface="Segoe UI"/>
              </a:rPr>
              <a:t>naptárban</a:t>
            </a:r>
            <a:r>
              <a:rPr lang="en-US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.</a:t>
            </a:r>
            <a:endParaRPr lang="en-US" sz="900" spc="-5" dirty="0">
              <a:solidFill>
                <a:srgbClr val="0D0D0D"/>
              </a:solidFill>
              <a:latin typeface="Segoe UI"/>
              <a:cs typeface="Segoe UI"/>
            </a:endParaRPr>
          </a:p>
          <a:p>
            <a:pPr algn="ctr"/>
            <a:r>
              <a:rPr lang="en-US" sz="900" spc="-5" dirty="0" err="1">
                <a:solidFill>
                  <a:srgbClr val="0D0D0D"/>
                </a:solidFill>
                <a:latin typeface="Segoe UI"/>
                <a:cs typeface="Segoe UI"/>
              </a:rPr>
              <a:t>Kattintson</a:t>
            </a:r>
            <a:r>
              <a:rPr lang="en-US" sz="900" spc="-5" dirty="0">
                <a:solidFill>
                  <a:srgbClr val="0D0D0D"/>
                </a:solidFill>
                <a:latin typeface="Segoe UI"/>
                <a:cs typeface="Segoe UI"/>
              </a:rPr>
              <a:t> a </a:t>
            </a:r>
            <a:r>
              <a:rPr lang="en-US" sz="900" b="1" spc="-5" dirty="0" err="1">
                <a:solidFill>
                  <a:srgbClr val="0D0D0D"/>
                </a:solidFill>
                <a:latin typeface="Segoe UI"/>
                <a:cs typeface="Segoe UI"/>
              </a:rPr>
              <a:t>Csatlakozz</a:t>
            </a:r>
            <a:r>
              <a:rPr lang="en-US" sz="900" spc="-5" dirty="0">
                <a:solidFill>
                  <a:srgbClr val="0D0D0D"/>
                </a:solidFill>
                <a:latin typeface="Segoe UI"/>
                <a:cs typeface="Segoe UI"/>
              </a:rPr>
              <a:t> </a:t>
            </a:r>
            <a:r>
              <a:rPr lang="en-US" sz="900" spc="-5" dirty="0" err="1" smtClean="0">
                <a:solidFill>
                  <a:srgbClr val="0D0D0D"/>
                </a:solidFill>
                <a:latin typeface="Segoe UI"/>
                <a:cs typeface="Segoe UI"/>
              </a:rPr>
              <a:t>opcióra</a:t>
            </a:r>
            <a:r>
              <a:rPr lang="hu-HU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,</a:t>
            </a:r>
            <a:r>
              <a:rPr lang="en-US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 </a:t>
            </a:r>
            <a:r>
              <a:rPr lang="en-US" sz="900" spc="-5" dirty="0" err="1">
                <a:solidFill>
                  <a:srgbClr val="0D0D0D"/>
                </a:solidFill>
                <a:latin typeface="Segoe UI"/>
                <a:cs typeface="Segoe UI"/>
              </a:rPr>
              <a:t>hogy</a:t>
            </a:r>
            <a:r>
              <a:rPr lang="en-US" sz="900" spc="-5" dirty="0">
                <a:solidFill>
                  <a:srgbClr val="0D0D0D"/>
                </a:solidFill>
                <a:latin typeface="Segoe UI"/>
                <a:cs typeface="Segoe UI"/>
              </a:rPr>
              <a:t> </a:t>
            </a:r>
            <a:r>
              <a:rPr lang="en-US" sz="900" spc="-5" dirty="0" err="1">
                <a:solidFill>
                  <a:srgbClr val="0D0D0D"/>
                </a:solidFill>
                <a:latin typeface="Segoe UI"/>
                <a:cs typeface="Segoe UI"/>
              </a:rPr>
              <a:t>részt</a:t>
            </a:r>
            <a:r>
              <a:rPr lang="en-US" sz="900" spc="-5" dirty="0">
                <a:solidFill>
                  <a:srgbClr val="0D0D0D"/>
                </a:solidFill>
                <a:latin typeface="Segoe UI"/>
                <a:cs typeface="Segoe UI"/>
              </a:rPr>
              <a:t> </a:t>
            </a:r>
            <a:r>
              <a:rPr lang="en-US" sz="900" spc="-5" dirty="0" err="1">
                <a:solidFill>
                  <a:srgbClr val="0D0D0D"/>
                </a:solidFill>
                <a:latin typeface="Segoe UI"/>
                <a:cs typeface="Segoe UI"/>
              </a:rPr>
              <a:t>vegyen</a:t>
            </a:r>
            <a:r>
              <a:rPr lang="en-US" sz="900" spc="-5" dirty="0">
                <a:solidFill>
                  <a:srgbClr val="0D0D0D"/>
                </a:solidFill>
                <a:latin typeface="Segoe UI"/>
                <a:cs typeface="Segoe UI"/>
              </a:rPr>
              <a:t> </a:t>
            </a:r>
            <a:r>
              <a:rPr lang="en-US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a </a:t>
            </a:r>
            <a:r>
              <a:rPr lang="hu-HU" sz="900" spc="-5" dirty="0" smtClean="0">
                <a:solidFill>
                  <a:srgbClr val="0D0D0D"/>
                </a:solidFill>
                <a:latin typeface="Segoe UI"/>
                <a:cs typeface="Segoe UI"/>
              </a:rPr>
              <a:t>találkozón.</a:t>
            </a:r>
            <a:endParaRPr lang="en-US" sz="900" spc="-5" dirty="0">
              <a:solidFill>
                <a:srgbClr val="0D0D0D"/>
              </a:solidFill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7192" y="5701995"/>
            <a:ext cx="4850130" cy="7117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r>
              <a:rPr lang="en-US" sz="900" spc="-5" dirty="0" err="1" smtClean="0">
                <a:latin typeface="Segoe UI"/>
                <a:cs typeface="Segoe UI"/>
              </a:rPr>
              <a:t>Ellenőrizze</a:t>
            </a:r>
            <a:r>
              <a:rPr lang="en-US" sz="900" spc="-5" dirty="0" smtClean="0">
                <a:latin typeface="Segoe UI"/>
                <a:cs typeface="Segoe UI"/>
              </a:rPr>
              <a:t> </a:t>
            </a:r>
            <a:r>
              <a:rPr lang="en-US" sz="900" spc="-5" dirty="0" err="1">
                <a:latin typeface="Segoe UI"/>
                <a:cs typeface="Segoe UI"/>
              </a:rPr>
              <a:t>és</a:t>
            </a:r>
            <a:r>
              <a:rPr lang="en-US" sz="900" spc="-5" dirty="0">
                <a:latin typeface="Segoe UI"/>
                <a:cs typeface="Segoe UI"/>
              </a:rPr>
              <a:t> </a:t>
            </a:r>
            <a:r>
              <a:rPr lang="en-US" sz="900" spc="-5" dirty="0" err="1">
                <a:latin typeface="Segoe UI"/>
                <a:cs typeface="Segoe UI"/>
              </a:rPr>
              <a:t>áll</a:t>
            </a:r>
            <a:r>
              <a:rPr lang="hu-HU" sz="900" spc="-5" dirty="0">
                <a:latin typeface="Segoe UI"/>
                <a:cs typeface="Segoe UI"/>
              </a:rPr>
              <a:t>ítsa be a saját audió és </a:t>
            </a:r>
            <a:r>
              <a:rPr lang="hu-HU" sz="900" spc="-5" dirty="0" err="1" smtClean="0">
                <a:latin typeface="Segoe UI"/>
                <a:cs typeface="Segoe UI"/>
              </a:rPr>
              <a:t>videóbeállításait</a:t>
            </a:r>
            <a:r>
              <a:rPr lang="hu-HU" sz="900" spc="-5" dirty="0" smtClean="0">
                <a:latin typeface="Segoe UI"/>
                <a:cs typeface="Segoe UI"/>
              </a:rPr>
              <a:t>.</a:t>
            </a:r>
            <a:r>
              <a:rPr lang="en-US" sz="900" spc="-5" dirty="0" smtClean="0">
                <a:latin typeface="Segoe UI"/>
                <a:cs typeface="Segoe UI"/>
              </a:rPr>
              <a:t> </a:t>
            </a:r>
            <a:r>
              <a:rPr lang="en-US" sz="900" spc="-5" dirty="0" err="1">
                <a:latin typeface="Segoe UI"/>
                <a:cs typeface="Segoe UI"/>
              </a:rPr>
              <a:t>Kapcsolja</a:t>
            </a:r>
            <a:r>
              <a:rPr lang="en-US" sz="900" spc="-5" dirty="0">
                <a:latin typeface="Segoe UI"/>
                <a:cs typeface="Segoe UI"/>
              </a:rPr>
              <a:t> be a </a:t>
            </a:r>
            <a:r>
              <a:rPr lang="en-US" sz="900" spc="-5" dirty="0" err="1">
                <a:latin typeface="Segoe UI"/>
                <a:cs typeface="Segoe UI"/>
              </a:rPr>
              <a:t>kamerát</a:t>
            </a:r>
            <a:r>
              <a:rPr lang="en-US" sz="900" spc="-5" dirty="0">
                <a:latin typeface="Segoe UI"/>
                <a:cs typeface="Segoe UI"/>
              </a:rPr>
              <a:t>, </a:t>
            </a:r>
            <a:r>
              <a:rPr lang="en-US" sz="900" spc="-5" dirty="0" err="1">
                <a:latin typeface="Segoe UI"/>
                <a:cs typeface="Segoe UI"/>
              </a:rPr>
              <a:t>kapcsolja</a:t>
            </a:r>
            <a:r>
              <a:rPr lang="en-US" sz="900" spc="-5" dirty="0">
                <a:latin typeface="Segoe UI"/>
                <a:cs typeface="Segoe UI"/>
              </a:rPr>
              <a:t> </a:t>
            </a:r>
            <a:r>
              <a:rPr lang="en-US" sz="900" spc="-5" dirty="0" smtClean="0">
                <a:latin typeface="Segoe UI"/>
                <a:cs typeface="Segoe UI"/>
              </a:rPr>
              <a:t>be </a:t>
            </a:r>
            <a:r>
              <a:rPr lang="en-US" sz="900" spc="-5" dirty="0">
                <a:latin typeface="Segoe UI"/>
                <a:cs typeface="Segoe UI"/>
              </a:rPr>
              <a:t>a </a:t>
            </a:r>
            <a:r>
              <a:rPr lang="en-US" sz="900" spc="-5" dirty="0" err="1" smtClean="0">
                <a:latin typeface="Segoe UI"/>
                <a:cs typeface="Segoe UI"/>
              </a:rPr>
              <a:t>mikrofont</a:t>
            </a:r>
            <a:r>
              <a:rPr lang="hu-HU" sz="900" spc="-5" dirty="0" smtClean="0">
                <a:latin typeface="Segoe UI"/>
                <a:cs typeface="Segoe UI"/>
              </a:rPr>
              <a:t>, </a:t>
            </a:r>
            <a:r>
              <a:rPr lang="en-US" sz="900" spc="-5" dirty="0" err="1" smtClean="0">
                <a:latin typeface="Segoe UI"/>
                <a:cs typeface="Segoe UI"/>
              </a:rPr>
              <a:t>hogy</a:t>
            </a:r>
            <a:r>
              <a:rPr lang="en-US" sz="900" spc="-5" dirty="0" smtClean="0">
                <a:latin typeface="Segoe UI"/>
                <a:cs typeface="Segoe UI"/>
              </a:rPr>
              <a:t> </a:t>
            </a:r>
            <a:r>
              <a:rPr lang="en-US" sz="900" spc="-5" dirty="0" err="1">
                <a:latin typeface="Segoe UI"/>
                <a:cs typeface="Segoe UI"/>
              </a:rPr>
              <a:t>kommunikálhasson</a:t>
            </a:r>
            <a:r>
              <a:rPr lang="en-US" sz="900" spc="-5" dirty="0">
                <a:latin typeface="Segoe UI"/>
                <a:cs typeface="Segoe UI"/>
              </a:rPr>
              <a:t>. </a:t>
            </a:r>
            <a:r>
              <a:rPr lang="en-US" sz="900" spc="-5" dirty="0" err="1">
                <a:latin typeface="Segoe UI"/>
                <a:cs typeface="Segoe UI"/>
              </a:rPr>
              <a:t>Jelezze</a:t>
            </a:r>
            <a:r>
              <a:rPr lang="en-US" sz="900" spc="-5" dirty="0">
                <a:latin typeface="Segoe UI"/>
                <a:cs typeface="Segoe UI"/>
              </a:rPr>
              <a:t> a </a:t>
            </a:r>
            <a:r>
              <a:rPr lang="en-US" sz="900" spc="-5" dirty="0" err="1" smtClean="0">
                <a:latin typeface="Segoe UI"/>
                <a:cs typeface="Segoe UI"/>
              </a:rPr>
              <a:t>kapcsolódását</a:t>
            </a:r>
            <a:r>
              <a:rPr lang="en-US" sz="900" spc="-5" dirty="0" smtClean="0">
                <a:latin typeface="Segoe UI"/>
                <a:cs typeface="Segoe UI"/>
              </a:rPr>
              <a:t> </a:t>
            </a:r>
            <a:r>
              <a:rPr lang="en-US" sz="900" spc="-5" dirty="0" err="1">
                <a:latin typeface="Segoe UI"/>
                <a:cs typeface="Segoe UI"/>
              </a:rPr>
              <a:t>egy</a:t>
            </a:r>
            <a:r>
              <a:rPr lang="en-US" sz="900" spc="-5" dirty="0">
                <a:latin typeface="Segoe UI"/>
                <a:cs typeface="Segoe UI"/>
              </a:rPr>
              <a:t> </a:t>
            </a:r>
            <a:r>
              <a:rPr lang="en-US" sz="900" spc="-5" dirty="0" err="1">
                <a:latin typeface="Segoe UI"/>
                <a:cs typeface="Segoe UI"/>
              </a:rPr>
              <a:t>újabb</a:t>
            </a:r>
            <a:r>
              <a:rPr lang="en-US" sz="900" spc="-5" dirty="0">
                <a:latin typeface="Segoe UI"/>
                <a:cs typeface="Segoe UI"/>
              </a:rPr>
              <a:t> </a:t>
            </a:r>
            <a:r>
              <a:rPr lang="en-US" sz="900" spc="-5" dirty="0" err="1">
                <a:latin typeface="Segoe UI"/>
                <a:cs typeface="Segoe UI"/>
              </a:rPr>
              <a:t>kattintással</a:t>
            </a:r>
            <a:r>
              <a:rPr lang="en-US" sz="900" spc="-5" dirty="0">
                <a:latin typeface="Segoe UI"/>
                <a:cs typeface="Segoe UI"/>
              </a:rPr>
              <a:t> a </a:t>
            </a:r>
            <a:r>
              <a:rPr lang="en-US" sz="900" b="1" spc="-5" dirty="0" err="1">
                <a:latin typeface="Segoe UI"/>
                <a:cs typeface="Segoe UI"/>
              </a:rPr>
              <a:t>Csatlakozz</a:t>
            </a:r>
            <a:r>
              <a:rPr lang="en-US" sz="900" b="1" spc="-5" dirty="0">
                <a:latin typeface="Segoe UI"/>
                <a:cs typeface="Segoe UI"/>
              </a:rPr>
              <a:t> </a:t>
            </a:r>
            <a:r>
              <a:rPr lang="en-US" sz="900" b="1" spc="-5" dirty="0" err="1">
                <a:latin typeface="Segoe UI"/>
                <a:cs typeface="Segoe UI"/>
              </a:rPr>
              <a:t>azonnal</a:t>
            </a:r>
            <a:r>
              <a:rPr lang="en-US" sz="900" b="1" spc="-5" dirty="0">
                <a:latin typeface="Segoe UI"/>
                <a:cs typeface="Segoe UI"/>
              </a:rPr>
              <a:t> </a:t>
            </a:r>
            <a:r>
              <a:rPr lang="en-US" sz="900" spc="-5" dirty="0" err="1" smtClean="0">
                <a:latin typeface="Segoe UI"/>
                <a:cs typeface="Segoe UI"/>
              </a:rPr>
              <a:t>gomb</a:t>
            </a:r>
            <a:r>
              <a:rPr lang="hu-HU" sz="900" spc="-5" dirty="0" smtClean="0">
                <a:latin typeface="Segoe UI"/>
                <a:cs typeface="Segoe UI"/>
              </a:rPr>
              <a:t> segítségével</a:t>
            </a:r>
            <a:r>
              <a:rPr lang="en-US" sz="900" spc="-5" dirty="0" smtClean="0">
                <a:latin typeface="Segoe UI"/>
                <a:cs typeface="Segoe UI"/>
              </a:rPr>
              <a:t>.</a:t>
            </a:r>
            <a:endParaRPr lang="en-US" sz="900" spc="-5" dirty="0">
              <a:latin typeface="Segoe UI"/>
              <a:cs typeface="Segoe UI"/>
            </a:endParaRPr>
          </a:p>
          <a:p>
            <a:r>
              <a:rPr lang="en-US" sz="900" dirty="0"/>
              <a:t/>
            </a:r>
            <a:br>
              <a:rPr lang="en-US" sz="900" dirty="0"/>
            </a:br>
            <a:endParaRPr sz="900" b="1" dirty="0">
              <a:latin typeface="Segoe UI"/>
              <a:cs typeface="Segoe U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2988" y="200913"/>
            <a:ext cx="85224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Microsoft </a:t>
            </a:r>
            <a:r>
              <a:rPr lang="en-US" spc="-65" dirty="0"/>
              <a:t>Teams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oktatásban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92988" y="957660"/>
            <a:ext cx="4300220" cy="859851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r>
              <a:rPr lang="en-US" sz="2000" spc="-5" dirty="0" err="1">
                <a:solidFill>
                  <a:srgbClr val="57589B"/>
                </a:solidFill>
                <a:latin typeface="Segoe UI Semilight"/>
                <a:cs typeface="Segoe UI Semilight"/>
              </a:rPr>
              <a:t>Csatlakozzon</a:t>
            </a:r>
            <a:r>
              <a:rPr lang="en-US" sz="2000" spc="-5" dirty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5" dirty="0" err="1">
                <a:solidFill>
                  <a:srgbClr val="57589B"/>
                </a:solidFill>
                <a:latin typeface="Segoe UI Semilight"/>
                <a:cs typeface="Segoe UI Semilight"/>
              </a:rPr>
              <a:t>az</a:t>
            </a:r>
            <a:r>
              <a:rPr lang="en-US" sz="2000" spc="-5" dirty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5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órához</a:t>
            </a:r>
            <a:r>
              <a:rPr lang="hu-HU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,</a:t>
            </a:r>
            <a:r>
              <a:rPr lang="en-US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5" dirty="0" err="1">
                <a:solidFill>
                  <a:srgbClr val="57589B"/>
                </a:solidFill>
                <a:latin typeface="Segoe UI Semilight"/>
                <a:cs typeface="Segoe UI Semilight"/>
              </a:rPr>
              <a:t>vagy</a:t>
            </a:r>
            <a:r>
              <a:rPr lang="en-US" sz="2000" spc="-5" dirty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a </a:t>
            </a:r>
            <a:r>
              <a:rPr lang="hu-HU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találkozóhoz</a:t>
            </a:r>
            <a:endParaRPr lang="en-US" sz="2000" spc="-5" dirty="0">
              <a:solidFill>
                <a:srgbClr val="57589B"/>
              </a:solidFill>
              <a:latin typeface="Segoe UI Semilight"/>
              <a:cs typeface="Segoe UI Semilight"/>
            </a:endParaRPr>
          </a:p>
          <a:p>
            <a:r>
              <a:rPr lang="en-US" sz="1050" spc="-5" dirty="0" err="1">
                <a:solidFill>
                  <a:srgbClr val="252525"/>
                </a:solidFill>
                <a:latin typeface="Segoe UI Semilight"/>
                <a:cs typeface="Segoe UI Semilight"/>
              </a:rPr>
              <a:t>Kezdődik</a:t>
            </a:r>
            <a:r>
              <a:rPr lang="en-US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252525"/>
                </a:solidFill>
                <a:latin typeface="Segoe UI Semilight"/>
                <a:cs typeface="Segoe UI Semilight"/>
              </a:rPr>
              <a:t>az</a:t>
            </a:r>
            <a:r>
              <a:rPr lang="en-US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 smtClean="0">
                <a:solidFill>
                  <a:srgbClr val="252525"/>
                </a:solidFill>
                <a:latin typeface="Segoe UI Semilight"/>
                <a:cs typeface="Segoe UI Semilight"/>
              </a:rPr>
              <a:t>óra</a:t>
            </a:r>
            <a:r>
              <a:rPr lang="en-US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.</a:t>
            </a:r>
            <a:r>
              <a:rPr lang="hu-HU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 smtClean="0">
                <a:solidFill>
                  <a:srgbClr val="252525"/>
                </a:solidFill>
                <a:latin typeface="Segoe UI Semilight"/>
                <a:cs typeface="Segoe UI Semilight"/>
              </a:rPr>
              <a:t>Csatlakozz</a:t>
            </a:r>
            <a:r>
              <a:rPr lang="hu-HU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!</a:t>
            </a:r>
            <a:endParaRPr lang="en-US" sz="1050" spc="-5" dirty="0">
              <a:solidFill>
                <a:srgbClr val="252525"/>
              </a:solidFill>
              <a:latin typeface="Segoe UI Semilight"/>
              <a:cs typeface="Segoe UI Semiligh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FE488E-75E6-45FD-84D2-15B5276D3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88" y="1806675"/>
            <a:ext cx="4179012" cy="1316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4362FAB-5CE0-4EC8-978F-A841249C4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88" y="3252215"/>
            <a:ext cx="5009225" cy="22875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1E6C5E9-C112-4479-B1AB-0D88D6A95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8616" y="1741880"/>
            <a:ext cx="5007584" cy="37965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74477" y="508253"/>
            <a:ext cx="12560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2"/>
              </a:rPr>
              <a:t>Learn more about</a:t>
            </a:r>
            <a:r>
              <a:rPr sz="900" b="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2"/>
              </a:rPr>
              <a:t> </a:t>
            </a: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2"/>
              </a:rPr>
              <a:t>Teams</a:t>
            </a:r>
            <a:endParaRPr sz="900">
              <a:latin typeface="Segoe UI Semilight"/>
              <a:cs typeface="Segoe UI Semi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988" y="200913"/>
            <a:ext cx="87510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Microsoft </a:t>
            </a:r>
            <a:r>
              <a:rPr lang="en-US" spc="-65" dirty="0"/>
              <a:t>Teams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oktatásban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92988" y="957660"/>
            <a:ext cx="6530670" cy="713657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spcBef>
                <a:spcPts val="645"/>
              </a:spcBef>
            </a:pPr>
            <a:r>
              <a:rPr lang="en-US" sz="2000" spc="-5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Vegyen</a:t>
            </a:r>
            <a:r>
              <a:rPr lang="en-US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5" dirty="0" err="1">
                <a:solidFill>
                  <a:srgbClr val="57589B"/>
                </a:solidFill>
                <a:latin typeface="Segoe UI Semilight"/>
                <a:cs typeface="Segoe UI Semilight"/>
              </a:rPr>
              <a:t>részt</a:t>
            </a:r>
            <a:r>
              <a:rPr lang="en-US" sz="2000" spc="-5" dirty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5" dirty="0" err="1">
                <a:solidFill>
                  <a:srgbClr val="57589B"/>
                </a:solidFill>
                <a:latin typeface="Segoe UI Semilight"/>
                <a:cs typeface="Segoe UI Semilight"/>
              </a:rPr>
              <a:t>az</a:t>
            </a:r>
            <a:r>
              <a:rPr lang="en-US" sz="2000" spc="-5" dirty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5" dirty="0" err="1">
                <a:solidFill>
                  <a:srgbClr val="57589B"/>
                </a:solidFill>
                <a:latin typeface="Segoe UI Semilight"/>
                <a:cs typeface="Segoe UI Semilight"/>
              </a:rPr>
              <a:t>órán</a:t>
            </a:r>
            <a:r>
              <a:rPr lang="en-US" sz="2000" spc="-5" dirty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en-US" sz="2000" spc="-5" dirty="0" err="1">
                <a:solidFill>
                  <a:srgbClr val="57589B"/>
                </a:solidFill>
                <a:latin typeface="Segoe UI Semilight"/>
                <a:cs typeface="Segoe UI Semilight"/>
              </a:rPr>
              <a:t>vagy</a:t>
            </a:r>
            <a:r>
              <a:rPr lang="en-US" sz="2000" spc="-5" dirty="0">
                <a:solidFill>
                  <a:srgbClr val="57589B"/>
                </a:solidFill>
                <a:latin typeface="Segoe UI Semilight"/>
                <a:cs typeface="Segoe UI Semilight"/>
              </a:rPr>
              <a:t> </a:t>
            </a:r>
            <a:r>
              <a:rPr lang="hu-HU" sz="2000" spc="-5" dirty="0" smtClean="0">
                <a:solidFill>
                  <a:srgbClr val="57589B"/>
                </a:solidFill>
                <a:latin typeface="Segoe UI Semilight"/>
                <a:cs typeface="Segoe UI Semilight"/>
              </a:rPr>
              <a:t>találkozón</a:t>
            </a:r>
            <a:endParaRPr sz="2000" dirty="0" smtClean="0">
              <a:latin typeface="Segoe UI Semilight"/>
              <a:cs typeface="Segoe UI Semilight"/>
            </a:endParaRPr>
          </a:p>
          <a:p>
            <a:r>
              <a:rPr lang="en-US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Os</a:t>
            </a:r>
            <a:r>
              <a:rPr lang="hu-HU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s</a:t>
            </a:r>
            <a:r>
              <a:rPr lang="en-US" sz="1050" spc="-5" dirty="0" err="1" smtClean="0">
                <a:solidFill>
                  <a:srgbClr val="252525"/>
                </a:solidFill>
                <a:latin typeface="Segoe UI Semilight"/>
                <a:cs typeface="Segoe UI Semilight"/>
              </a:rPr>
              <a:t>za</a:t>
            </a:r>
            <a:r>
              <a:rPr lang="en-US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meg </a:t>
            </a:r>
            <a:r>
              <a:rPr lang="en-US" sz="1050" spc="-5" dirty="0" err="1">
                <a:solidFill>
                  <a:srgbClr val="252525"/>
                </a:solidFill>
                <a:latin typeface="Segoe UI Semilight"/>
                <a:cs typeface="Segoe UI Semilight"/>
              </a:rPr>
              <a:t>videóját</a:t>
            </a:r>
            <a:r>
              <a:rPr lang="en-US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, </a:t>
            </a:r>
            <a:r>
              <a:rPr lang="en-US" sz="1050" spc="-5" dirty="0" err="1">
                <a:solidFill>
                  <a:srgbClr val="252525"/>
                </a:solidFill>
                <a:latin typeface="Segoe UI Semilight"/>
                <a:cs typeface="Segoe UI Semilight"/>
              </a:rPr>
              <a:t>beszélgessen</a:t>
            </a:r>
            <a:r>
              <a:rPr lang="en-US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252525"/>
                </a:solidFill>
                <a:latin typeface="Segoe UI Semilight"/>
                <a:cs typeface="Segoe UI Semilight"/>
              </a:rPr>
              <a:t>vagy</a:t>
            </a:r>
            <a:r>
              <a:rPr lang="en-US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252525"/>
                </a:solidFill>
                <a:latin typeface="Segoe UI Semilight"/>
                <a:cs typeface="Segoe UI Semilight"/>
              </a:rPr>
              <a:t>ossza</a:t>
            </a:r>
            <a:r>
              <a:rPr lang="en-US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 meg </a:t>
            </a:r>
            <a:r>
              <a:rPr lang="en-US" sz="1050" spc="-5" dirty="0" err="1">
                <a:solidFill>
                  <a:srgbClr val="252525"/>
                </a:solidFill>
                <a:latin typeface="Segoe UI Semilight"/>
                <a:cs typeface="Segoe UI Semilight"/>
              </a:rPr>
              <a:t>saját</a:t>
            </a:r>
            <a:r>
              <a:rPr lang="en-US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252525"/>
                </a:solidFill>
                <a:latin typeface="Segoe UI Semilight"/>
                <a:cs typeface="Segoe UI Semilight"/>
              </a:rPr>
              <a:t>programját</a:t>
            </a:r>
            <a:r>
              <a:rPr lang="en-US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 a </a:t>
            </a:r>
            <a:r>
              <a:rPr lang="en-US" sz="1050" spc="-5" dirty="0" err="1">
                <a:solidFill>
                  <a:srgbClr val="252525"/>
                </a:solidFill>
                <a:latin typeface="Segoe UI Semilight"/>
                <a:cs typeface="Segoe UI Semilight"/>
              </a:rPr>
              <a:t>saját</a:t>
            </a:r>
            <a:r>
              <a:rPr lang="en-US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hu-HU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képernyőjéről </a:t>
            </a:r>
            <a:r>
              <a:rPr lang="en-US" sz="1050" spc="-5" dirty="0" err="1" smtClean="0">
                <a:solidFill>
                  <a:srgbClr val="252525"/>
                </a:solidFill>
                <a:latin typeface="Segoe UI Semilight"/>
                <a:cs typeface="Segoe UI Semilight"/>
              </a:rPr>
              <a:t>vagy</a:t>
            </a:r>
            <a:r>
              <a:rPr lang="en-US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252525"/>
                </a:solidFill>
                <a:latin typeface="Segoe UI Semilight"/>
                <a:cs typeface="Segoe UI Semilight"/>
              </a:rPr>
              <a:t>szám</a:t>
            </a:r>
            <a:r>
              <a:rPr lang="hu-HU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ítógépéről az online </a:t>
            </a:r>
            <a:r>
              <a:rPr lang="hu-HU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találkozó alatt.</a:t>
            </a:r>
            <a:endParaRPr sz="1050" dirty="0">
              <a:latin typeface="Segoe UI Semilight"/>
              <a:cs typeface="Segoe UI Semiligh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8750B3F-190F-4280-9436-9A124C933EFE}"/>
              </a:ext>
            </a:extLst>
          </p:cNvPr>
          <p:cNvGrpSpPr/>
          <p:nvPr/>
        </p:nvGrpSpPr>
        <p:grpSpPr>
          <a:xfrm>
            <a:off x="382524" y="1755775"/>
            <a:ext cx="11354180" cy="4275107"/>
            <a:chOff x="382524" y="2335696"/>
            <a:chExt cx="11354180" cy="4275107"/>
          </a:xfrm>
        </p:grpSpPr>
        <p:sp>
          <p:nvSpPr>
            <p:cNvPr id="6" name="object 6"/>
            <p:cNvSpPr/>
            <p:nvPr/>
          </p:nvSpPr>
          <p:spPr>
            <a:xfrm>
              <a:off x="2668523" y="2335696"/>
              <a:ext cx="6858000" cy="34786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D497F7A-7387-4A32-9688-86030BD91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4628" y="2543683"/>
              <a:ext cx="6457520" cy="3022092"/>
            </a:xfrm>
            <a:prstGeom prst="rect">
              <a:avLst/>
            </a:prstGeom>
          </p:spPr>
        </p:pic>
        <p:sp>
          <p:nvSpPr>
            <p:cNvPr id="8" name="object 8"/>
            <p:cNvSpPr txBox="1"/>
            <p:nvPr/>
          </p:nvSpPr>
          <p:spPr>
            <a:xfrm>
              <a:off x="382524" y="4884420"/>
              <a:ext cx="1851660" cy="226985"/>
            </a:xfrm>
            <a:prstGeom prst="rect">
              <a:avLst/>
            </a:prstGeom>
            <a:solidFill>
              <a:srgbClr val="F3F1F0"/>
            </a:solidFill>
          </p:spPr>
          <p:txBody>
            <a:bodyPr vert="horz" wrap="square" lIns="0" tIns="102870" rIns="0" bIns="0" rtlCol="0">
              <a:spAutoFit/>
            </a:bodyPr>
            <a:lstStyle/>
            <a:p>
              <a:pPr marL="93345">
                <a:lnSpc>
                  <a:spcPct val="100000"/>
                </a:lnSpc>
                <a:spcBef>
                  <a:spcPts val="810"/>
                </a:spcBef>
              </a:pPr>
              <a:r>
                <a:rPr lang="en-US" sz="800" b="1" dirty="0" smtClean="0">
                  <a:latin typeface="Segoe UI"/>
                  <a:cs typeface="Segoe UI"/>
                </a:rPr>
                <a:t>A vide</a:t>
              </a:r>
              <a:r>
                <a:rPr lang="hu-HU" sz="800" b="1" dirty="0" smtClean="0">
                  <a:latin typeface="Segoe UI"/>
                  <a:cs typeface="Segoe UI"/>
                </a:rPr>
                <a:t>ó ki- és bekapcsolása</a:t>
              </a:r>
              <a:endParaRPr sz="800" dirty="0">
                <a:latin typeface="Segoe UI"/>
                <a:cs typeface="Segoe U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9883140" y="4733544"/>
              <a:ext cx="1853564" cy="632460"/>
            </a:xfrm>
            <a:custGeom>
              <a:avLst/>
              <a:gdLst/>
              <a:ahLst/>
              <a:cxnLst/>
              <a:rect l="l" t="t" r="r" b="b"/>
              <a:pathLst>
                <a:path w="1853565" h="632460">
                  <a:moveTo>
                    <a:pt x="1833752" y="0"/>
                  </a:moveTo>
                  <a:lnTo>
                    <a:pt x="19430" y="0"/>
                  </a:lnTo>
                  <a:lnTo>
                    <a:pt x="11840" y="1518"/>
                  </a:lnTo>
                  <a:lnTo>
                    <a:pt x="5667" y="5667"/>
                  </a:lnTo>
                  <a:lnTo>
                    <a:pt x="1518" y="11840"/>
                  </a:lnTo>
                  <a:lnTo>
                    <a:pt x="0" y="19430"/>
                  </a:lnTo>
                  <a:lnTo>
                    <a:pt x="0" y="613028"/>
                  </a:lnTo>
                  <a:lnTo>
                    <a:pt x="1518" y="620619"/>
                  </a:lnTo>
                  <a:lnTo>
                    <a:pt x="5667" y="626792"/>
                  </a:lnTo>
                  <a:lnTo>
                    <a:pt x="11840" y="630941"/>
                  </a:lnTo>
                  <a:lnTo>
                    <a:pt x="19430" y="632459"/>
                  </a:lnTo>
                  <a:lnTo>
                    <a:pt x="1833752" y="632459"/>
                  </a:lnTo>
                  <a:lnTo>
                    <a:pt x="1841343" y="630941"/>
                  </a:lnTo>
                  <a:lnTo>
                    <a:pt x="1847516" y="626792"/>
                  </a:lnTo>
                  <a:lnTo>
                    <a:pt x="1851665" y="620619"/>
                  </a:lnTo>
                  <a:lnTo>
                    <a:pt x="1853183" y="613028"/>
                  </a:lnTo>
                  <a:lnTo>
                    <a:pt x="1853183" y="19430"/>
                  </a:lnTo>
                  <a:lnTo>
                    <a:pt x="1851665" y="11840"/>
                  </a:lnTo>
                  <a:lnTo>
                    <a:pt x="1847516" y="5667"/>
                  </a:lnTo>
                  <a:lnTo>
                    <a:pt x="1841343" y="1518"/>
                  </a:lnTo>
                  <a:lnTo>
                    <a:pt x="1833752" y="0"/>
                  </a:lnTo>
                  <a:close/>
                </a:path>
              </a:pathLst>
            </a:custGeom>
            <a:solidFill>
              <a:srgbClr val="F3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 txBox="1"/>
            <p:nvPr/>
          </p:nvSpPr>
          <p:spPr>
            <a:xfrm>
              <a:off x="9968230" y="4798790"/>
              <a:ext cx="1579245" cy="422680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20"/>
                </a:spcBef>
              </a:pPr>
              <a:r>
                <a:rPr lang="hu-HU" sz="800" b="1" spc="-5" dirty="0" smtClean="0">
                  <a:latin typeface="Segoe UI"/>
                  <a:cs typeface="Segoe UI"/>
                </a:rPr>
                <a:t>Találkozó elhagyása</a:t>
              </a:r>
              <a:endParaRPr sz="800" dirty="0">
                <a:latin typeface="Segoe UI"/>
                <a:cs typeface="Segoe UI"/>
              </a:endParaRPr>
            </a:p>
            <a:p>
              <a:pPr marL="12700" marR="5080">
                <a:lnSpc>
                  <a:spcPct val="120000"/>
                </a:lnSpc>
                <a:spcBef>
                  <a:spcPts val="15"/>
                </a:spcBef>
              </a:pPr>
              <a:r>
                <a:rPr lang="sr-Latn-RS" sz="700" b="0" spc="-5" dirty="0" smtClean="0">
                  <a:latin typeface="Segoe UI Semilight"/>
                  <a:cs typeface="Segoe UI Semilight"/>
                </a:rPr>
                <a:t>Ha el is hagyja a találkozót, az tovább folytatódik.</a:t>
              </a:r>
              <a:endParaRPr sz="700" dirty="0">
                <a:latin typeface="Segoe UI Semilight"/>
                <a:cs typeface="Segoe UI Semilight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394447" y="5010911"/>
              <a:ext cx="2489200" cy="76200"/>
            </a:xfrm>
            <a:custGeom>
              <a:avLst/>
              <a:gdLst/>
              <a:ahLst/>
              <a:cxnLst/>
              <a:rect l="l" t="t" r="r" b="b"/>
              <a:pathLst>
                <a:path w="2489200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1" y="3175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2489200" h="76200">
                  <a:moveTo>
                    <a:pt x="74921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21" y="31750"/>
                  </a:lnTo>
                  <a:close/>
                </a:path>
                <a:path w="2489200" h="76200">
                  <a:moveTo>
                    <a:pt x="2489073" y="31750"/>
                  </a:moveTo>
                  <a:lnTo>
                    <a:pt x="74921" y="31750"/>
                  </a:lnTo>
                  <a:lnTo>
                    <a:pt x="76200" y="38100"/>
                  </a:lnTo>
                  <a:lnTo>
                    <a:pt x="74921" y="44450"/>
                  </a:lnTo>
                  <a:lnTo>
                    <a:pt x="2489073" y="44450"/>
                  </a:lnTo>
                  <a:lnTo>
                    <a:pt x="2489073" y="31750"/>
                  </a:lnTo>
                  <a:close/>
                </a:path>
              </a:pathLst>
            </a:custGeom>
            <a:solidFill>
              <a:srgbClr val="616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26564" y="5010911"/>
              <a:ext cx="3312160" cy="76200"/>
            </a:xfrm>
            <a:custGeom>
              <a:avLst/>
              <a:gdLst/>
              <a:ahLst/>
              <a:cxnLst/>
              <a:rect l="l" t="t" r="r" b="b"/>
              <a:pathLst>
                <a:path w="3312160" h="76200">
                  <a:moveTo>
                    <a:pt x="3273933" y="0"/>
                  </a:moveTo>
                  <a:lnTo>
                    <a:pt x="3259085" y="2988"/>
                  </a:lnTo>
                  <a:lnTo>
                    <a:pt x="3246977" y="11144"/>
                  </a:lnTo>
                  <a:lnTo>
                    <a:pt x="3238821" y="23252"/>
                  </a:lnTo>
                  <a:lnTo>
                    <a:pt x="3235833" y="38100"/>
                  </a:lnTo>
                  <a:lnTo>
                    <a:pt x="3238821" y="52947"/>
                  </a:lnTo>
                  <a:lnTo>
                    <a:pt x="3246977" y="65055"/>
                  </a:lnTo>
                  <a:lnTo>
                    <a:pt x="3259085" y="73211"/>
                  </a:lnTo>
                  <a:lnTo>
                    <a:pt x="3273933" y="76200"/>
                  </a:lnTo>
                  <a:lnTo>
                    <a:pt x="3288780" y="73211"/>
                  </a:lnTo>
                  <a:lnTo>
                    <a:pt x="3300888" y="65055"/>
                  </a:lnTo>
                  <a:lnTo>
                    <a:pt x="3309044" y="52947"/>
                  </a:lnTo>
                  <a:lnTo>
                    <a:pt x="3310754" y="44450"/>
                  </a:lnTo>
                  <a:lnTo>
                    <a:pt x="3273933" y="44450"/>
                  </a:lnTo>
                  <a:lnTo>
                    <a:pt x="3273933" y="31750"/>
                  </a:lnTo>
                  <a:lnTo>
                    <a:pt x="3310754" y="31750"/>
                  </a:lnTo>
                  <a:lnTo>
                    <a:pt x="3309044" y="23252"/>
                  </a:lnTo>
                  <a:lnTo>
                    <a:pt x="3300888" y="11144"/>
                  </a:lnTo>
                  <a:lnTo>
                    <a:pt x="3288780" y="2988"/>
                  </a:lnTo>
                  <a:lnTo>
                    <a:pt x="3273933" y="0"/>
                  </a:lnTo>
                  <a:close/>
                </a:path>
                <a:path w="3312160" h="76200">
                  <a:moveTo>
                    <a:pt x="3237111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3237111" y="44450"/>
                  </a:lnTo>
                  <a:lnTo>
                    <a:pt x="3235833" y="38100"/>
                  </a:lnTo>
                  <a:lnTo>
                    <a:pt x="3237111" y="31750"/>
                  </a:lnTo>
                  <a:close/>
                </a:path>
                <a:path w="3312160" h="76200">
                  <a:moveTo>
                    <a:pt x="3310754" y="31750"/>
                  </a:moveTo>
                  <a:lnTo>
                    <a:pt x="3273933" y="31750"/>
                  </a:lnTo>
                  <a:lnTo>
                    <a:pt x="3273933" y="44450"/>
                  </a:lnTo>
                  <a:lnTo>
                    <a:pt x="3310754" y="44450"/>
                  </a:lnTo>
                  <a:lnTo>
                    <a:pt x="3312033" y="38100"/>
                  </a:lnTo>
                  <a:lnTo>
                    <a:pt x="3310754" y="31750"/>
                  </a:lnTo>
                  <a:close/>
                </a:path>
              </a:pathLst>
            </a:custGeom>
            <a:solidFill>
              <a:srgbClr val="616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24600" y="5980176"/>
              <a:ext cx="1853564" cy="623570"/>
            </a:xfrm>
            <a:custGeom>
              <a:avLst/>
              <a:gdLst/>
              <a:ahLst/>
              <a:cxnLst/>
              <a:rect l="l" t="t" r="r" b="b"/>
              <a:pathLst>
                <a:path w="1853565" h="623570">
                  <a:moveTo>
                    <a:pt x="1834006" y="0"/>
                  </a:moveTo>
                  <a:lnTo>
                    <a:pt x="19176" y="0"/>
                  </a:lnTo>
                  <a:lnTo>
                    <a:pt x="11680" y="1502"/>
                  </a:lnTo>
                  <a:lnTo>
                    <a:pt x="5587" y="5599"/>
                  </a:lnTo>
                  <a:lnTo>
                    <a:pt x="1496" y="11674"/>
                  </a:lnTo>
                  <a:lnTo>
                    <a:pt x="0" y="19113"/>
                  </a:lnTo>
                  <a:lnTo>
                    <a:pt x="0" y="604202"/>
                  </a:lnTo>
                  <a:lnTo>
                    <a:pt x="1496" y="611641"/>
                  </a:lnTo>
                  <a:lnTo>
                    <a:pt x="5587" y="617716"/>
                  </a:lnTo>
                  <a:lnTo>
                    <a:pt x="11680" y="621813"/>
                  </a:lnTo>
                  <a:lnTo>
                    <a:pt x="19176" y="623316"/>
                  </a:lnTo>
                  <a:lnTo>
                    <a:pt x="1834006" y="623316"/>
                  </a:lnTo>
                  <a:lnTo>
                    <a:pt x="1841503" y="621813"/>
                  </a:lnTo>
                  <a:lnTo>
                    <a:pt x="1847595" y="617716"/>
                  </a:lnTo>
                  <a:lnTo>
                    <a:pt x="1851687" y="611641"/>
                  </a:lnTo>
                  <a:lnTo>
                    <a:pt x="1853183" y="604202"/>
                  </a:lnTo>
                  <a:lnTo>
                    <a:pt x="1853183" y="19113"/>
                  </a:lnTo>
                  <a:lnTo>
                    <a:pt x="1851687" y="11674"/>
                  </a:lnTo>
                  <a:lnTo>
                    <a:pt x="1847595" y="5599"/>
                  </a:lnTo>
                  <a:lnTo>
                    <a:pt x="1841503" y="1502"/>
                  </a:lnTo>
                  <a:lnTo>
                    <a:pt x="1834006" y="0"/>
                  </a:lnTo>
                  <a:close/>
                </a:path>
              </a:pathLst>
            </a:custGeom>
            <a:solidFill>
              <a:srgbClr val="F3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6409434" y="6045777"/>
              <a:ext cx="1667765" cy="565026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 marR="5080">
                <a:lnSpc>
                  <a:spcPct val="119600"/>
                </a:lnSpc>
                <a:spcBef>
                  <a:spcPts val="130"/>
                </a:spcBef>
              </a:pPr>
              <a:r>
                <a:rPr lang="sr-Latn-RS" sz="800" b="1" spc="-5" dirty="0" smtClean="0">
                  <a:latin typeface="Segoe UI"/>
                  <a:cs typeface="Segoe UI"/>
                </a:rPr>
                <a:t>További beállítások</a:t>
              </a:r>
              <a:endParaRPr lang="sr-Latn-RS" sz="800" b="1" spc="-5" dirty="0">
                <a:latin typeface="Segoe UI"/>
                <a:cs typeface="Segoe UI"/>
              </a:endParaRPr>
            </a:p>
            <a:p>
              <a:pPr marL="12700" marR="5080">
                <a:lnSpc>
                  <a:spcPct val="119600"/>
                </a:lnSpc>
                <a:spcBef>
                  <a:spcPts val="130"/>
                </a:spcBef>
              </a:pPr>
              <a:r>
                <a:rPr lang="sr-Latn-RS" sz="700" b="0" spc="-5" dirty="0" smtClean="0">
                  <a:latin typeface="Segoe UI Semilight"/>
                  <a:cs typeface="Segoe UI Semilight"/>
                </a:rPr>
                <a:t>Kezdje el a találkozó felvételezését, vagy módosítsa saját eszközének beállításait stb.</a:t>
              </a:r>
              <a:endParaRPr sz="700" dirty="0">
                <a:latin typeface="Segoe UI Semilight"/>
                <a:cs typeface="Segoe UI Semilight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382524" y="5513832"/>
              <a:ext cx="1851660" cy="226985"/>
            </a:xfrm>
            <a:prstGeom prst="rect">
              <a:avLst/>
            </a:prstGeom>
            <a:solidFill>
              <a:srgbClr val="F3F1F0"/>
            </a:solidFill>
          </p:spPr>
          <p:txBody>
            <a:bodyPr vert="horz" wrap="square" lIns="0" tIns="102870" rIns="0" bIns="0" rtlCol="0">
              <a:spAutoFit/>
            </a:bodyPr>
            <a:lstStyle/>
            <a:p>
              <a:pPr marL="93345">
                <a:lnSpc>
                  <a:spcPct val="100000"/>
                </a:lnSpc>
                <a:spcBef>
                  <a:spcPts val="810"/>
                </a:spcBef>
              </a:pPr>
              <a:r>
                <a:rPr lang="sr-Latn-RS" sz="800" b="1" dirty="0" smtClean="0">
                  <a:latin typeface="Segoe UI"/>
                  <a:cs typeface="Segoe UI"/>
                </a:rPr>
                <a:t>A hang ki- és bekapcsolása</a:t>
              </a:r>
              <a:endParaRPr sz="800" dirty="0">
                <a:latin typeface="Segoe UI"/>
                <a:cs typeface="Segoe U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208276" y="5221732"/>
              <a:ext cx="3725545" cy="466090"/>
            </a:xfrm>
            <a:custGeom>
              <a:avLst/>
              <a:gdLst/>
              <a:ahLst/>
              <a:cxnLst/>
              <a:rect l="l" t="t" r="r" b="b"/>
              <a:pathLst>
                <a:path w="3725545" h="466089">
                  <a:moveTo>
                    <a:pt x="3687727" y="452882"/>
                  </a:moveTo>
                  <a:lnTo>
                    <a:pt x="0" y="452882"/>
                  </a:lnTo>
                  <a:lnTo>
                    <a:pt x="0" y="465582"/>
                  </a:lnTo>
                  <a:lnTo>
                    <a:pt x="3700526" y="465582"/>
                  </a:lnTo>
                  <a:lnTo>
                    <a:pt x="3700431" y="459320"/>
                  </a:lnTo>
                  <a:lnTo>
                    <a:pt x="3687826" y="459320"/>
                  </a:lnTo>
                  <a:lnTo>
                    <a:pt x="3687727" y="452882"/>
                  </a:lnTo>
                  <a:close/>
                </a:path>
                <a:path w="3725545" h="466089">
                  <a:moveTo>
                    <a:pt x="3681918" y="74820"/>
                  </a:moveTo>
                  <a:lnTo>
                    <a:pt x="3687826" y="459320"/>
                  </a:lnTo>
                  <a:lnTo>
                    <a:pt x="3694176" y="452882"/>
                  </a:lnTo>
                  <a:lnTo>
                    <a:pt x="3700333" y="452882"/>
                  </a:lnTo>
                  <a:lnTo>
                    <a:pt x="3694619" y="75184"/>
                  </a:lnTo>
                  <a:lnTo>
                    <a:pt x="3694176" y="75184"/>
                  </a:lnTo>
                  <a:lnTo>
                    <a:pt x="3681918" y="74820"/>
                  </a:lnTo>
                  <a:close/>
                </a:path>
                <a:path w="3725545" h="466089">
                  <a:moveTo>
                    <a:pt x="3700333" y="452882"/>
                  </a:moveTo>
                  <a:lnTo>
                    <a:pt x="3694176" y="452882"/>
                  </a:lnTo>
                  <a:lnTo>
                    <a:pt x="3687826" y="459320"/>
                  </a:lnTo>
                  <a:lnTo>
                    <a:pt x="3700431" y="459320"/>
                  </a:lnTo>
                  <a:lnTo>
                    <a:pt x="3700333" y="452882"/>
                  </a:lnTo>
                  <a:close/>
                </a:path>
                <a:path w="3725545" h="466089">
                  <a:moveTo>
                    <a:pt x="3694049" y="37465"/>
                  </a:moveTo>
                  <a:lnTo>
                    <a:pt x="3681349" y="37719"/>
                  </a:lnTo>
                  <a:lnTo>
                    <a:pt x="3681918" y="74820"/>
                  </a:lnTo>
                  <a:lnTo>
                    <a:pt x="3694176" y="75184"/>
                  </a:lnTo>
                  <a:lnTo>
                    <a:pt x="3694617" y="75012"/>
                  </a:lnTo>
                  <a:lnTo>
                    <a:pt x="3694049" y="37465"/>
                  </a:lnTo>
                  <a:close/>
                </a:path>
                <a:path w="3725545" h="466089">
                  <a:moveTo>
                    <a:pt x="3694617" y="75012"/>
                  </a:moveTo>
                  <a:lnTo>
                    <a:pt x="3694176" y="75184"/>
                  </a:lnTo>
                  <a:lnTo>
                    <a:pt x="3694619" y="75184"/>
                  </a:lnTo>
                  <a:lnTo>
                    <a:pt x="3694617" y="75012"/>
                  </a:lnTo>
                  <a:close/>
                </a:path>
                <a:path w="3725545" h="466089">
                  <a:moveTo>
                    <a:pt x="3725101" y="37465"/>
                  </a:moveTo>
                  <a:lnTo>
                    <a:pt x="3694049" y="37465"/>
                  </a:lnTo>
                  <a:lnTo>
                    <a:pt x="3694617" y="75012"/>
                  </a:lnTo>
                  <a:lnTo>
                    <a:pt x="3708271" y="69709"/>
                  </a:lnTo>
                  <a:lnTo>
                    <a:pt x="3718829" y="59578"/>
                  </a:lnTo>
                  <a:lnTo>
                    <a:pt x="3724840" y="46233"/>
                  </a:lnTo>
                  <a:lnTo>
                    <a:pt x="3725101" y="37465"/>
                  </a:lnTo>
                  <a:close/>
                </a:path>
                <a:path w="3725545" h="466089">
                  <a:moveTo>
                    <a:pt x="3681222" y="0"/>
                  </a:moveTo>
                  <a:lnTo>
                    <a:pt x="3667126" y="5474"/>
                  </a:lnTo>
                  <a:lnTo>
                    <a:pt x="3656568" y="15605"/>
                  </a:lnTo>
                  <a:lnTo>
                    <a:pt x="3650557" y="28950"/>
                  </a:lnTo>
                  <a:lnTo>
                    <a:pt x="3650107" y="44069"/>
                  </a:lnTo>
                  <a:lnTo>
                    <a:pt x="3655564" y="58164"/>
                  </a:lnTo>
                  <a:lnTo>
                    <a:pt x="3665664" y="68722"/>
                  </a:lnTo>
                  <a:lnTo>
                    <a:pt x="3679003" y="74733"/>
                  </a:lnTo>
                  <a:lnTo>
                    <a:pt x="3681918" y="74820"/>
                  </a:lnTo>
                  <a:lnTo>
                    <a:pt x="3681349" y="37719"/>
                  </a:lnTo>
                  <a:lnTo>
                    <a:pt x="3694049" y="37465"/>
                  </a:lnTo>
                  <a:lnTo>
                    <a:pt x="3725101" y="37465"/>
                  </a:lnTo>
                  <a:lnTo>
                    <a:pt x="3725291" y="31115"/>
                  </a:lnTo>
                  <a:lnTo>
                    <a:pt x="3719762" y="17019"/>
                  </a:lnTo>
                  <a:lnTo>
                    <a:pt x="3709638" y="6461"/>
                  </a:lnTo>
                  <a:lnTo>
                    <a:pt x="3696323" y="450"/>
                  </a:lnTo>
                  <a:lnTo>
                    <a:pt x="3681222" y="0"/>
                  </a:lnTo>
                  <a:close/>
                </a:path>
              </a:pathLst>
            </a:custGeom>
            <a:solidFill>
              <a:srgbClr val="616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46091" y="5995414"/>
              <a:ext cx="1713230" cy="608331"/>
            </a:xfrm>
            <a:custGeom>
              <a:avLst/>
              <a:gdLst/>
              <a:ahLst/>
              <a:cxnLst/>
              <a:rect l="l" t="t" r="r" b="b"/>
              <a:pathLst>
                <a:path w="1713229" h="608329">
                  <a:moveTo>
                    <a:pt x="1694307" y="0"/>
                  </a:moveTo>
                  <a:lnTo>
                    <a:pt x="18669" y="0"/>
                  </a:lnTo>
                  <a:lnTo>
                    <a:pt x="11412" y="1464"/>
                  </a:lnTo>
                  <a:lnTo>
                    <a:pt x="5476" y="5459"/>
                  </a:lnTo>
                  <a:lnTo>
                    <a:pt x="1470" y="11385"/>
                  </a:lnTo>
                  <a:lnTo>
                    <a:pt x="0" y="18643"/>
                  </a:lnTo>
                  <a:lnTo>
                    <a:pt x="0" y="589432"/>
                  </a:lnTo>
                  <a:lnTo>
                    <a:pt x="1470" y="596690"/>
                  </a:lnTo>
                  <a:lnTo>
                    <a:pt x="5476" y="602616"/>
                  </a:lnTo>
                  <a:lnTo>
                    <a:pt x="11412" y="606611"/>
                  </a:lnTo>
                  <a:lnTo>
                    <a:pt x="18669" y="608076"/>
                  </a:lnTo>
                  <a:lnTo>
                    <a:pt x="1694307" y="608076"/>
                  </a:lnTo>
                  <a:lnTo>
                    <a:pt x="1701563" y="606611"/>
                  </a:lnTo>
                  <a:lnTo>
                    <a:pt x="1707499" y="602616"/>
                  </a:lnTo>
                  <a:lnTo>
                    <a:pt x="1711505" y="596690"/>
                  </a:lnTo>
                  <a:lnTo>
                    <a:pt x="1712976" y="589432"/>
                  </a:lnTo>
                  <a:lnTo>
                    <a:pt x="1712976" y="18643"/>
                  </a:lnTo>
                  <a:lnTo>
                    <a:pt x="1711505" y="11385"/>
                  </a:lnTo>
                  <a:lnTo>
                    <a:pt x="1707499" y="5459"/>
                  </a:lnTo>
                  <a:lnTo>
                    <a:pt x="1701563" y="1464"/>
                  </a:lnTo>
                  <a:lnTo>
                    <a:pt x="1694307" y="0"/>
                  </a:lnTo>
                  <a:close/>
                </a:path>
              </a:pathLst>
            </a:custGeom>
            <a:solidFill>
              <a:srgbClr val="F3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4630928" y="6063792"/>
              <a:ext cx="1449070" cy="3082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20000"/>
                </a:lnSpc>
                <a:spcBef>
                  <a:spcPts val="100"/>
                </a:spcBef>
              </a:pPr>
              <a:r>
                <a:rPr lang="sr-Latn-RS" sz="800" b="1" dirty="0" smtClean="0">
                  <a:latin typeface="Segoe UI"/>
                  <a:cs typeface="Segoe UI"/>
                </a:rPr>
                <a:t>Ossza meg képernyőjét és hangját a számítógépéről.</a:t>
              </a:r>
              <a:endParaRPr sz="800" dirty="0">
                <a:latin typeface="Segoe UI"/>
                <a:cs typeface="Segoe U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9880092" y="3691127"/>
              <a:ext cx="1853564" cy="906780"/>
            </a:xfrm>
            <a:custGeom>
              <a:avLst/>
              <a:gdLst/>
              <a:ahLst/>
              <a:cxnLst/>
              <a:rect l="l" t="t" r="r" b="b"/>
              <a:pathLst>
                <a:path w="1853565" h="906779">
                  <a:moveTo>
                    <a:pt x="1825371" y="0"/>
                  </a:moveTo>
                  <a:lnTo>
                    <a:pt x="27812" y="0"/>
                  </a:lnTo>
                  <a:lnTo>
                    <a:pt x="16984" y="2184"/>
                  </a:lnTo>
                  <a:lnTo>
                    <a:pt x="8143" y="8143"/>
                  </a:lnTo>
                  <a:lnTo>
                    <a:pt x="2184" y="16984"/>
                  </a:lnTo>
                  <a:lnTo>
                    <a:pt x="0" y="27813"/>
                  </a:lnTo>
                  <a:lnTo>
                    <a:pt x="0" y="878967"/>
                  </a:lnTo>
                  <a:lnTo>
                    <a:pt x="2184" y="889795"/>
                  </a:lnTo>
                  <a:lnTo>
                    <a:pt x="8143" y="898636"/>
                  </a:lnTo>
                  <a:lnTo>
                    <a:pt x="16984" y="904595"/>
                  </a:lnTo>
                  <a:lnTo>
                    <a:pt x="27812" y="906780"/>
                  </a:lnTo>
                  <a:lnTo>
                    <a:pt x="1825371" y="906780"/>
                  </a:lnTo>
                  <a:lnTo>
                    <a:pt x="1836199" y="904595"/>
                  </a:lnTo>
                  <a:lnTo>
                    <a:pt x="1845040" y="898636"/>
                  </a:lnTo>
                  <a:lnTo>
                    <a:pt x="1850999" y="889795"/>
                  </a:lnTo>
                  <a:lnTo>
                    <a:pt x="1853183" y="878967"/>
                  </a:lnTo>
                  <a:lnTo>
                    <a:pt x="1853183" y="27813"/>
                  </a:lnTo>
                  <a:lnTo>
                    <a:pt x="1850999" y="16984"/>
                  </a:lnTo>
                  <a:lnTo>
                    <a:pt x="1845040" y="8143"/>
                  </a:lnTo>
                  <a:lnTo>
                    <a:pt x="1836199" y="2184"/>
                  </a:lnTo>
                  <a:lnTo>
                    <a:pt x="1825371" y="0"/>
                  </a:lnTo>
                  <a:close/>
                </a:path>
              </a:pathLst>
            </a:custGeom>
            <a:solidFill>
              <a:srgbClr val="F3F1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9967721" y="3758279"/>
              <a:ext cx="1649730" cy="810478"/>
            </a:xfrm>
            <a:prstGeom prst="rect">
              <a:avLst/>
            </a:prstGeom>
          </p:spPr>
          <p:txBody>
            <a:bodyPr vert="horz" wrap="square" lIns="0" tIns="406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20"/>
                </a:spcBef>
              </a:pPr>
              <a:r>
                <a:rPr lang="hu-HU" sz="800" b="1" dirty="0" smtClean="0">
                  <a:latin typeface="Segoe UI"/>
                  <a:cs typeface="Segoe UI"/>
                </a:rPr>
                <a:t>Küldjön szöveges üzenetet</a:t>
              </a:r>
              <a:endParaRPr sz="800" dirty="0">
                <a:latin typeface="Segoe UI"/>
                <a:cs typeface="Segoe UI"/>
              </a:endParaRPr>
            </a:p>
            <a:p>
              <a:pPr marL="12700" marR="5080">
                <a:lnSpc>
                  <a:spcPct val="120000"/>
                </a:lnSpc>
                <a:spcBef>
                  <a:spcPts val="15"/>
                </a:spcBef>
              </a:pPr>
              <a:r>
                <a:rPr lang="sr-Latn-RS" sz="700" b="0" spc="-5" dirty="0" smtClean="0">
                  <a:latin typeface="Segoe UI Semilight"/>
                  <a:cs typeface="Segoe UI Semilight"/>
                </a:rPr>
                <a:t>Küldjön kérdéseket, válaszokat a találkozó folyamán, osszon meg anyagokat, linkeket. A találkozó alatti összes kommunikáció és megosztás később megtekinthető lesz. </a:t>
              </a:r>
              <a:endParaRPr sz="700" dirty="0">
                <a:latin typeface="Segoe UI Semilight"/>
                <a:cs typeface="Segoe UI Semilight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9880092" y="5512081"/>
              <a:ext cx="1853564" cy="350737"/>
            </a:xfrm>
            <a:prstGeom prst="rect">
              <a:avLst/>
            </a:prstGeom>
            <a:solidFill>
              <a:srgbClr val="F3F1F0"/>
            </a:solidFill>
          </p:spPr>
          <p:txBody>
            <a:bodyPr vert="horz" wrap="square" lIns="0" tIns="103505" rIns="0" bIns="0" rtlCol="0">
              <a:spAutoFit/>
            </a:bodyPr>
            <a:lstStyle/>
            <a:p>
              <a:pPr marL="94615">
                <a:lnSpc>
                  <a:spcPct val="100000"/>
                </a:lnSpc>
                <a:spcBef>
                  <a:spcPts val="815"/>
                </a:spcBef>
              </a:pPr>
              <a:r>
                <a:rPr lang="sr-Latn-RS" sz="800" b="1" spc="-5" dirty="0" smtClean="0">
                  <a:latin typeface="Segoe UI"/>
                  <a:cs typeface="Segoe UI"/>
                </a:rPr>
                <a:t>A t</a:t>
              </a:r>
              <a:r>
                <a:rPr lang="sr-Latn-RS" sz="800" b="1" spc="-5" dirty="0" smtClean="0">
                  <a:latin typeface="Segoe UI"/>
                  <a:cs typeface="Segoe UI"/>
                </a:rPr>
                <a:t>alálkozó </a:t>
              </a:r>
              <a:r>
                <a:rPr lang="sr-Latn-RS" sz="800" b="1" spc="-5" dirty="0" smtClean="0">
                  <a:latin typeface="Segoe UI"/>
                  <a:cs typeface="Segoe UI"/>
                </a:rPr>
                <a:t>tagjainak áttekintése és további tagok hozzáadása</a:t>
              </a:r>
              <a:endParaRPr sz="800" dirty="0">
                <a:latin typeface="Segoe UI"/>
                <a:cs typeface="Segoe U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923658" y="5221351"/>
              <a:ext cx="2959735" cy="476250"/>
            </a:xfrm>
            <a:custGeom>
              <a:avLst/>
              <a:gdLst/>
              <a:ahLst/>
              <a:cxnLst/>
              <a:rect l="l" t="t" r="r" b="b"/>
              <a:pathLst>
                <a:path w="2959734" h="476250">
                  <a:moveTo>
                    <a:pt x="44128" y="74769"/>
                  </a:moveTo>
                  <a:lnTo>
                    <a:pt x="35687" y="75946"/>
                  </a:lnTo>
                  <a:lnTo>
                    <a:pt x="31424" y="75946"/>
                  </a:lnTo>
                  <a:lnTo>
                    <a:pt x="29337" y="476186"/>
                  </a:lnTo>
                  <a:lnTo>
                    <a:pt x="2959481" y="476186"/>
                  </a:lnTo>
                  <a:lnTo>
                    <a:pt x="2959481" y="469861"/>
                  </a:lnTo>
                  <a:lnTo>
                    <a:pt x="42037" y="469861"/>
                  </a:lnTo>
                  <a:lnTo>
                    <a:pt x="35687" y="463486"/>
                  </a:lnTo>
                  <a:lnTo>
                    <a:pt x="42070" y="463486"/>
                  </a:lnTo>
                  <a:lnTo>
                    <a:pt x="44122" y="75946"/>
                  </a:lnTo>
                  <a:lnTo>
                    <a:pt x="35687" y="75946"/>
                  </a:lnTo>
                  <a:lnTo>
                    <a:pt x="31430" y="74835"/>
                  </a:lnTo>
                  <a:lnTo>
                    <a:pt x="44127" y="74835"/>
                  </a:lnTo>
                  <a:close/>
                </a:path>
                <a:path w="2959734" h="476250">
                  <a:moveTo>
                    <a:pt x="42070" y="463486"/>
                  </a:moveTo>
                  <a:lnTo>
                    <a:pt x="35687" y="463486"/>
                  </a:lnTo>
                  <a:lnTo>
                    <a:pt x="42037" y="469861"/>
                  </a:lnTo>
                  <a:lnTo>
                    <a:pt x="42070" y="463486"/>
                  </a:lnTo>
                  <a:close/>
                </a:path>
                <a:path w="2959734" h="476250">
                  <a:moveTo>
                    <a:pt x="2959481" y="463486"/>
                  </a:moveTo>
                  <a:lnTo>
                    <a:pt x="42070" y="463486"/>
                  </a:lnTo>
                  <a:lnTo>
                    <a:pt x="42037" y="469861"/>
                  </a:lnTo>
                  <a:lnTo>
                    <a:pt x="2959481" y="469861"/>
                  </a:lnTo>
                  <a:lnTo>
                    <a:pt x="2959481" y="463486"/>
                  </a:lnTo>
                  <a:close/>
                </a:path>
                <a:path w="2959734" h="476250">
                  <a:moveTo>
                    <a:pt x="44323" y="37973"/>
                  </a:moveTo>
                  <a:lnTo>
                    <a:pt x="31623" y="37973"/>
                  </a:lnTo>
                  <a:lnTo>
                    <a:pt x="31430" y="74835"/>
                  </a:lnTo>
                  <a:lnTo>
                    <a:pt x="35687" y="75946"/>
                  </a:lnTo>
                  <a:lnTo>
                    <a:pt x="44128" y="74769"/>
                  </a:lnTo>
                  <a:lnTo>
                    <a:pt x="44323" y="37973"/>
                  </a:lnTo>
                  <a:close/>
                </a:path>
                <a:path w="2959734" h="476250">
                  <a:moveTo>
                    <a:pt x="40259" y="0"/>
                  </a:moveTo>
                  <a:lnTo>
                    <a:pt x="25235" y="2093"/>
                  </a:lnTo>
                  <a:lnTo>
                    <a:pt x="12652" y="9509"/>
                  </a:lnTo>
                  <a:lnTo>
                    <a:pt x="3808" y="21091"/>
                  </a:lnTo>
                  <a:lnTo>
                    <a:pt x="0" y="35687"/>
                  </a:lnTo>
                  <a:lnTo>
                    <a:pt x="2093" y="50710"/>
                  </a:lnTo>
                  <a:lnTo>
                    <a:pt x="9509" y="63293"/>
                  </a:lnTo>
                  <a:lnTo>
                    <a:pt x="21091" y="72137"/>
                  </a:lnTo>
                  <a:lnTo>
                    <a:pt x="31430" y="74835"/>
                  </a:lnTo>
                  <a:lnTo>
                    <a:pt x="31623" y="37973"/>
                  </a:lnTo>
                  <a:lnTo>
                    <a:pt x="75627" y="37973"/>
                  </a:lnTo>
                  <a:lnTo>
                    <a:pt x="73852" y="25235"/>
                  </a:lnTo>
                  <a:lnTo>
                    <a:pt x="66436" y="12652"/>
                  </a:lnTo>
                  <a:lnTo>
                    <a:pt x="54854" y="3808"/>
                  </a:lnTo>
                  <a:lnTo>
                    <a:pt x="40259" y="0"/>
                  </a:lnTo>
                  <a:close/>
                </a:path>
                <a:path w="2959734" h="476250">
                  <a:moveTo>
                    <a:pt x="75627" y="37973"/>
                  </a:moveTo>
                  <a:lnTo>
                    <a:pt x="44323" y="37973"/>
                  </a:lnTo>
                  <a:lnTo>
                    <a:pt x="44128" y="74769"/>
                  </a:lnTo>
                  <a:lnTo>
                    <a:pt x="50710" y="73852"/>
                  </a:lnTo>
                  <a:lnTo>
                    <a:pt x="63293" y="66436"/>
                  </a:lnTo>
                  <a:lnTo>
                    <a:pt x="72137" y="54854"/>
                  </a:lnTo>
                  <a:lnTo>
                    <a:pt x="75946" y="40259"/>
                  </a:lnTo>
                  <a:lnTo>
                    <a:pt x="75627" y="37973"/>
                  </a:lnTo>
                  <a:close/>
                </a:path>
              </a:pathLst>
            </a:custGeom>
            <a:solidFill>
              <a:srgbClr val="616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32576" y="5221223"/>
              <a:ext cx="76200" cy="763270"/>
            </a:xfrm>
            <a:custGeom>
              <a:avLst/>
              <a:gdLst/>
              <a:ahLst/>
              <a:cxnLst/>
              <a:rect l="l" t="t" r="r" b="b"/>
              <a:pathLst>
                <a:path w="76200" h="763270">
                  <a:moveTo>
                    <a:pt x="31750" y="74921"/>
                  </a:moveTo>
                  <a:lnTo>
                    <a:pt x="31750" y="763066"/>
                  </a:lnTo>
                  <a:lnTo>
                    <a:pt x="44450" y="763066"/>
                  </a:lnTo>
                  <a:lnTo>
                    <a:pt x="44450" y="76200"/>
                  </a:lnTo>
                  <a:lnTo>
                    <a:pt x="38100" y="76200"/>
                  </a:lnTo>
                  <a:lnTo>
                    <a:pt x="31750" y="74921"/>
                  </a:lnTo>
                  <a:close/>
                </a:path>
                <a:path w="76200" h="763270">
                  <a:moveTo>
                    <a:pt x="44450" y="38100"/>
                  </a:moveTo>
                  <a:lnTo>
                    <a:pt x="31750" y="38100"/>
                  </a:lnTo>
                  <a:lnTo>
                    <a:pt x="31750" y="74921"/>
                  </a:lnTo>
                  <a:lnTo>
                    <a:pt x="38100" y="76200"/>
                  </a:lnTo>
                  <a:lnTo>
                    <a:pt x="44450" y="74921"/>
                  </a:lnTo>
                  <a:lnTo>
                    <a:pt x="44450" y="38100"/>
                  </a:lnTo>
                  <a:close/>
                </a:path>
                <a:path w="76200" h="763270">
                  <a:moveTo>
                    <a:pt x="44450" y="74921"/>
                  </a:moveTo>
                  <a:lnTo>
                    <a:pt x="38100" y="76200"/>
                  </a:lnTo>
                  <a:lnTo>
                    <a:pt x="44450" y="76200"/>
                  </a:lnTo>
                  <a:lnTo>
                    <a:pt x="44450" y="74921"/>
                  </a:lnTo>
                  <a:close/>
                </a:path>
                <a:path w="76200" h="76327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1750" y="74921"/>
                  </a:lnTo>
                  <a:lnTo>
                    <a:pt x="31750" y="38100"/>
                  </a:lnTo>
                  <a:lnTo>
                    <a:pt x="76200" y="3810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76200" h="763270">
                  <a:moveTo>
                    <a:pt x="76200" y="38100"/>
                  </a:moveTo>
                  <a:lnTo>
                    <a:pt x="44450" y="38100"/>
                  </a:lnTo>
                  <a:lnTo>
                    <a:pt x="44450" y="74921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6200" y="38100"/>
                  </a:lnTo>
                  <a:close/>
                </a:path>
              </a:pathLst>
            </a:custGeom>
            <a:solidFill>
              <a:srgbClr val="616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90132" y="5221223"/>
              <a:ext cx="76200" cy="763270"/>
            </a:xfrm>
            <a:custGeom>
              <a:avLst/>
              <a:gdLst/>
              <a:ahLst/>
              <a:cxnLst/>
              <a:rect l="l" t="t" r="r" b="b"/>
              <a:pathLst>
                <a:path w="76200" h="763270">
                  <a:moveTo>
                    <a:pt x="31750" y="74921"/>
                  </a:moveTo>
                  <a:lnTo>
                    <a:pt x="31750" y="763066"/>
                  </a:lnTo>
                  <a:lnTo>
                    <a:pt x="44450" y="763066"/>
                  </a:lnTo>
                  <a:lnTo>
                    <a:pt x="44450" y="76200"/>
                  </a:lnTo>
                  <a:lnTo>
                    <a:pt x="38100" y="76200"/>
                  </a:lnTo>
                  <a:lnTo>
                    <a:pt x="31750" y="74921"/>
                  </a:lnTo>
                  <a:close/>
                </a:path>
                <a:path w="76200" h="763270">
                  <a:moveTo>
                    <a:pt x="44450" y="38100"/>
                  </a:moveTo>
                  <a:lnTo>
                    <a:pt x="31750" y="38100"/>
                  </a:lnTo>
                  <a:lnTo>
                    <a:pt x="31750" y="74921"/>
                  </a:lnTo>
                  <a:lnTo>
                    <a:pt x="38100" y="76200"/>
                  </a:lnTo>
                  <a:lnTo>
                    <a:pt x="44449" y="74921"/>
                  </a:lnTo>
                  <a:lnTo>
                    <a:pt x="44450" y="38100"/>
                  </a:lnTo>
                  <a:close/>
                </a:path>
                <a:path w="76200" h="763270">
                  <a:moveTo>
                    <a:pt x="44450" y="74921"/>
                  </a:moveTo>
                  <a:lnTo>
                    <a:pt x="38100" y="76200"/>
                  </a:lnTo>
                  <a:lnTo>
                    <a:pt x="44450" y="76200"/>
                  </a:lnTo>
                  <a:lnTo>
                    <a:pt x="44450" y="74921"/>
                  </a:lnTo>
                  <a:close/>
                </a:path>
                <a:path w="76200" h="76327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1750" y="74921"/>
                  </a:lnTo>
                  <a:lnTo>
                    <a:pt x="31750" y="38100"/>
                  </a:lnTo>
                  <a:lnTo>
                    <a:pt x="76200" y="3810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76200" h="763270">
                  <a:moveTo>
                    <a:pt x="76200" y="38100"/>
                  </a:moveTo>
                  <a:lnTo>
                    <a:pt x="44450" y="38100"/>
                  </a:lnTo>
                  <a:lnTo>
                    <a:pt x="44450" y="74921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6200" y="38100"/>
                  </a:lnTo>
                  <a:close/>
                </a:path>
              </a:pathLst>
            </a:custGeom>
            <a:solidFill>
              <a:srgbClr val="616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670547" y="4138929"/>
              <a:ext cx="3209925" cy="721995"/>
            </a:xfrm>
            <a:custGeom>
              <a:avLst/>
              <a:gdLst/>
              <a:ahLst/>
              <a:cxnLst/>
              <a:rect l="l" t="t" r="r" b="b"/>
              <a:pathLst>
                <a:path w="3209925" h="721995">
                  <a:moveTo>
                    <a:pt x="32578" y="646544"/>
                  </a:moveTo>
                  <a:lnTo>
                    <a:pt x="24161" y="648112"/>
                  </a:lnTo>
                  <a:lnTo>
                    <a:pt x="11834" y="655982"/>
                  </a:lnTo>
                  <a:lnTo>
                    <a:pt x="3175" y="668401"/>
                  </a:lnTo>
                  <a:lnTo>
                    <a:pt x="0" y="683186"/>
                  </a:lnTo>
                  <a:lnTo>
                    <a:pt x="2635" y="697531"/>
                  </a:lnTo>
                  <a:lnTo>
                    <a:pt x="10461" y="709852"/>
                  </a:lnTo>
                  <a:lnTo>
                    <a:pt x="22859" y="718566"/>
                  </a:lnTo>
                  <a:lnTo>
                    <a:pt x="37663" y="721721"/>
                  </a:lnTo>
                  <a:lnTo>
                    <a:pt x="52038" y="719042"/>
                  </a:lnTo>
                  <a:lnTo>
                    <a:pt x="64365" y="711172"/>
                  </a:lnTo>
                  <a:lnTo>
                    <a:pt x="73025" y="698754"/>
                  </a:lnTo>
                  <a:lnTo>
                    <a:pt x="76200" y="683950"/>
                  </a:lnTo>
                  <a:lnTo>
                    <a:pt x="76166" y="683768"/>
                  </a:lnTo>
                  <a:lnTo>
                    <a:pt x="44450" y="683768"/>
                  </a:lnTo>
                  <a:lnTo>
                    <a:pt x="31750" y="683387"/>
                  </a:lnTo>
                  <a:lnTo>
                    <a:pt x="32578" y="646544"/>
                  </a:lnTo>
                  <a:close/>
                </a:path>
                <a:path w="3209925" h="721995">
                  <a:moveTo>
                    <a:pt x="38536" y="645433"/>
                  </a:moveTo>
                  <a:lnTo>
                    <a:pt x="32578" y="646544"/>
                  </a:lnTo>
                  <a:lnTo>
                    <a:pt x="31750" y="683387"/>
                  </a:lnTo>
                  <a:lnTo>
                    <a:pt x="44450" y="683768"/>
                  </a:lnTo>
                  <a:lnTo>
                    <a:pt x="45280" y="646871"/>
                  </a:lnTo>
                  <a:lnTo>
                    <a:pt x="38536" y="645433"/>
                  </a:lnTo>
                  <a:close/>
                </a:path>
                <a:path w="3209925" h="721995">
                  <a:moveTo>
                    <a:pt x="45280" y="646871"/>
                  </a:moveTo>
                  <a:lnTo>
                    <a:pt x="44450" y="683768"/>
                  </a:lnTo>
                  <a:lnTo>
                    <a:pt x="76166" y="683768"/>
                  </a:lnTo>
                  <a:lnTo>
                    <a:pt x="73564" y="669575"/>
                  </a:lnTo>
                  <a:lnTo>
                    <a:pt x="65738" y="657248"/>
                  </a:lnTo>
                  <a:lnTo>
                    <a:pt x="53340" y="648589"/>
                  </a:lnTo>
                  <a:lnTo>
                    <a:pt x="45280" y="646871"/>
                  </a:lnTo>
                  <a:close/>
                </a:path>
                <a:path w="3209925" h="721995">
                  <a:moveTo>
                    <a:pt x="45312" y="645433"/>
                  </a:moveTo>
                  <a:lnTo>
                    <a:pt x="38536" y="645433"/>
                  </a:lnTo>
                  <a:lnTo>
                    <a:pt x="45280" y="646871"/>
                  </a:lnTo>
                  <a:lnTo>
                    <a:pt x="45312" y="645433"/>
                  </a:lnTo>
                  <a:close/>
                </a:path>
                <a:path w="3209925" h="721995">
                  <a:moveTo>
                    <a:pt x="3209798" y="0"/>
                  </a:moveTo>
                  <a:lnTo>
                    <a:pt x="47117" y="0"/>
                  </a:lnTo>
                  <a:lnTo>
                    <a:pt x="32578" y="646544"/>
                  </a:lnTo>
                  <a:lnTo>
                    <a:pt x="38536" y="645433"/>
                  </a:lnTo>
                  <a:lnTo>
                    <a:pt x="45312" y="645433"/>
                  </a:lnTo>
                  <a:lnTo>
                    <a:pt x="59549" y="12700"/>
                  </a:lnTo>
                  <a:lnTo>
                    <a:pt x="53340" y="12700"/>
                  </a:lnTo>
                  <a:lnTo>
                    <a:pt x="59690" y="6477"/>
                  </a:lnTo>
                  <a:lnTo>
                    <a:pt x="3209798" y="6477"/>
                  </a:lnTo>
                  <a:lnTo>
                    <a:pt x="3209798" y="0"/>
                  </a:lnTo>
                  <a:close/>
                </a:path>
                <a:path w="3209925" h="721995">
                  <a:moveTo>
                    <a:pt x="59690" y="6477"/>
                  </a:moveTo>
                  <a:lnTo>
                    <a:pt x="53340" y="12700"/>
                  </a:lnTo>
                  <a:lnTo>
                    <a:pt x="59549" y="12700"/>
                  </a:lnTo>
                  <a:lnTo>
                    <a:pt x="59690" y="6477"/>
                  </a:lnTo>
                  <a:close/>
                </a:path>
                <a:path w="3209925" h="721995">
                  <a:moveTo>
                    <a:pt x="3209798" y="6477"/>
                  </a:moveTo>
                  <a:lnTo>
                    <a:pt x="59690" y="6477"/>
                  </a:lnTo>
                  <a:lnTo>
                    <a:pt x="59549" y="12700"/>
                  </a:lnTo>
                  <a:lnTo>
                    <a:pt x="3209798" y="12700"/>
                  </a:lnTo>
                  <a:lnTo>
                    <a:pt x="3209798" y="6477"/>
                  </a:lnTo>
                  <a:close/>
                </a:path>
              </a:pathLst>
            </a:custGeom>
            <a:solidFill>
              <a:srgbClr val="616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F163E10-DEA7-4421-B311-6956A821C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788" y="2025170"/>
            <a:ext cx="7270115" cy="3512742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0674477" y="508253"/>
            <a:ext cx="12560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3"/>
              </a:rPr>
              <a:t>Learn more about</a:t>
            </a:r>
            <a:r>
              <a:rPr sz="900" b="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3"/>
              </a:rPr>
              <a:t> </a:t>
            </a: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3"/>
              </a:rPr>
              <a:t>Teams</a:t>
            </a:r>
            <a:endParaRPr sz="900">
              <a:latin typeface="Segoe UI Semilight"/>
              <a:cs typeface="Segoe UI Semi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2988" y="200913"/>
            <a:ext cx="100464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Microsoft </a:t>
            </a:r>
            <a:r>
              <a:rPr lang="en-US" spc="-65" dirty="0"/>
              <a:t>Teams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oktatásban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92988" y="957660"/>
            <a:ext cx="4137025" cy="552074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r>
              <a:rPr lang="en-US" sz="2000" spc="-5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Feladatok</a:t>
            </a:r>
            <a:endParaRPr lang="en-US" sz="2000" spc="-5" dirty="0">
              <a:solidFill>
                <a:srgbClr val="57589B"/>
              </a:solidFill>
              <a:latin typeface="Segoe UI Semilight"/>
              <a:cs typeface="Segoe UI Semilight"/>
            </a:endParaRPr>
          </a:p>
          <a:p>
            <a:r>
              <a:rPr lang="en-US" sz="1050" dirty="0" err="1" smtClean="0">
                <a:solidFill>
                  <a:srgbClr val="252525"/>
                </a:solidFill>
                <a:latin typeface="Segoe UI Semilight"/>
                <a:cs typeface="Segoe UI Semilight"/>
              </a:rPr>
              <a:t>Hozzon</a:t>
            </a:r>
            <a:r>
              <a:rPr lang="en-US" sz="1050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252525"/>
                </a:solidFill>
                <a:latin typeface="Segoe UI Semilight"/>
                <a:cs typeface="Segoe UI Semilight"/>
              </a:rPr>
              <a:t>létre</a:t>
            </a:r>
            <a:r>
              <a:rPr lang="en-US" sz="1050" dirty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252525"/>
                </a:solidFill>
                <a:latin typeface="Segoe UI Semilight"/>
                <a:cs typeface="Segoe UI Semilight"/>
              </a:rPr>
              <a:t>tevékenységeket</a:t>
            </a:r>
            <a:r>
              <a:rPr lang="en-US" sz="1050" dirty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252525"/>
                </a:solidFill>
                <a:latin typeface="Segoe UI Semilight"/>
                <a:cs typeface="Segoe UI Semilight"/>
              </a:rPr>
              <a:t>és</a:t>
            </a:r>
            <a:r>
              <a:rPr lang="en-US" sz="1050" dirty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dirty="0" err="1">
                <a:solidFill>
                  <a:srgbClr val="252525"/>
                </a:solidFill>
                <a:latin typeface="Segoe UI Semilight"/>
                <a:cs typeface="Segoe UI Semilight"/>
              </a:rPr>
              <a:t>feladatokat</a:t>
            </a:r>
            <a:r>
              <a:rPr lang="en-US" sz="1050" dirty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hu-HU" sz="1050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tanítványai </a:t>
            </a:r>
            <a:r>
              <a:rPr lang="hu-HU" sz="1050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számára</a:t>
            </a:r>
            <a:endParaRPr lang="en-US" sz="1050" dirty="0">
              <a:solidFill>
                <a:srgbClr val="252525"/>
              </a:solidFill>
              <a:latin typeface="Segoe UI Semilight"/>
              <a:cs typeface="Segoe UI Semi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2772155"/>
            <a:ext cx="1313815" cy="1422020"/>
          </a:xfrm>
          <a:custGeom>
            <a:avLst/>
            <a:gdLst/>
            <a:ahLst/>
            <a:cxnLst/>
            <a:rect l="l" t="t" r="r" b="b"/>
            <a:pathLst>
              <a:path w="1313814" h="1344295">
                <a:moveTo>
                  <a:pt x="1273429" y="0"/>
                </a:moveTo>
                <a:lnTo>
                  <a:pt x="40297" y="0"/>
                </a:lnTo>
                <a:lnTo>
                  <a:pt x="24608" y="3165"/>
                </a:lnTo>
                <a:lnTo>
                  <a:pt x="11799" y="11795"/>
                </a:lnTo>
                <a:lnTo>
                  <a:pt x="3165" y="24592"/>
                </a:lnTo>
                <a:lnTo>
                  <a:pt x="0" y="40258"/>
                </a:lnTo>
                <a:lnTo>
                  <a:pt x="0" y="1303908"/>
                </a:lnTo>
                <a:lnTo>
                  <a:pt x="3165" y="1319575"/>
                </a:lnTo>
                <a:lnTo>
                  <a:pt x="11799" y="1332372"/>
                </a:lnTo>
                <a:lnTo>
                  <a:pt x="24608" y="1341002"/>
                </a:lnTo>
                <a:lnTo>
                  <a:pt x="40297" y="1344167"/>
                </a:lnTo>
                <a:lnTo>
                  <a:pt x="1273429" y="1344167"/>
                </a:lnTo>
                <a:lnTo>
                  <a:pt x="1289095" y="1341002"/>
                </a:lnTo>
                <a:lnTo>
                  <a:pt x="1301892" y="1332372"/>
                </a:lnTo>
                <a:lnTo>
                  <a:pt x="1310522" y="1319575"/>
                </a:lnTo>
                <a:lnTo>
                  <a:pt x="1313688" y="1303908"/>
                </a:lnTo>
                <a:lnTo>
                  <a:pt x="1313688" y="40258"/>
                </a:lnTo>
                <a:lnTo>
                  <a:pt x="1310522" y="24592"/>
                </a:lnTo>
                <a:lnTo>
                  <a:pt x="1301892" y="11795"/>
                </a:lnTo>
                <a:lnTo>
                  <a:pt x="1289095" y="3165"/>
                </a:lnTo>
                <a:lnTo>
                  <a:pt x="1273429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04875" y="2846933"/>
            <a:ext cx="111125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hr-HR" sz="800" b="1" spc="-5" dirty="0" smtClean="0">
                <a:latin typeface="Segoe UI"/>
                <a:cs typeface="Segoe UI"/>
              </a:rPr>
              <a:t>Nézze </a:t>
            </a:r>
            <a:r>
              <a:rPr lang="hr-HR" sz="800" b="1" spc="-5" dirty="0">
                <a:latin typeface="Segoe UI"/>
                <a:cs typeface="Segoe UI"/>
              </a:rPr>
              <a:t>át a következő feladatokat</a:t>
            </a:r>
            <a:endParaRPr lang="en-US" sz="800" b="1" spc="-5" dirty="0">
              <a:latin typeface="Segoe UI"/>
              <a:cs typeface="Segoe UI"/>
            </a:endParaRPr>
          </a:p>
          <a:p>
            <a:r>
              <a:rPr lang="hr-HR" sz="700" spc="-5" dirty="0" smtClean="0">
                <a:latin typeface="Segoe UI Semilight"/>
                <a:cs typeface="Segoe UI Semilight"/>
              </a:rPr>
              <a:t>Kész</a:t>
            </a:r>
            <a:r>
              <a:rPr lang="hu-HU" sz="700" spc="-5" dirty="0">
                <a:latin typeface="Segoe UI Semilight"/>
                <a:cs typeface="Segoe UI Semilight"/>
              </a:rPr>
              <a:t>ítse el előre az adott osztálynak/csoportnak vagy minden osztálynak a feladatok listáját.</a:t>
            </a:r>
            <a:r>
              <a:rPr lang="hr-HR" sz="700" spc="-5" dirty="0">
                <a:latin typeface="Segoe UI Semilight"/>
                <a:cs typeface="Segoe UI Semilight"/>
              </a:rPr>
              <a:t> Nézze át a feladatokat vagy </a:t>
            </a:r>
            <a:r>
              <a:rPr lang="hr-HR" sz="700" spc="-5" dirty="0" smtClean="0">
                <a:latin typeface="Segoe UI Semilight"/>
                <a:cs typeface="Segoe UI Semilight"/>
              </a:rPr>
              <a:t>indítsa el őket, </a:t>
            </a:r>
            <a:r>
              <a:rPr lang="hr-HR" sz="700" spc="-5" dirty="0" smtClean="0">
                <a:latin typeface="Segoe UI Semilight"/>
                <a:cs typeface="Segoe UI Semilight"/>
              </a:rPr>
              <a:t>amikor elkezdődik </a:t>
            </a:r>
            <a:r>
              <a:rPr lang="hr-HR" sz="700" spc="-5" dirty="0" smtClean="0">
                <a:latin typeface="Segoe UI Semilight"/>
                <a:cs typeface="Segoe UI Semilight"/>
              </a:rPr>
              <a:t>a feladat elvégzésének </a:t>
            </a:r>
            <a:r>
              <a:rPr lang="hr-HR" sz="700" spc="-5" dirty="0" smtClean="0">
                <a:latin typeface="Segoe UI Semilight"/>
                <a:cs typeface="Segoe UI Semilight"/>
              </a:rPr>
              <a:t>időpontja.</a:t>
            </a:r>
            <a:endParaRPr lang="en-US" sz="700" spc="-5" dirty="0">
              <a:latin typeface="Segoe UI Semilight"/>
              <a:cs typeface="Segoe UI Semi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27632" y="3046475"/>
            <a:ext cx="602615" cy="76200"/>
          </a:xfrm>
          <a:custGeom>
            <a:avLst/>
            <a:gdLst/>
            <a:ahLst/>
            <a:cxnLst/>
            <a:rect l="l" t="t" r="r" b="b"/>
            <a:pathLst>
              <a:path w="602614" h="76200">
                <a:moveTo>
                  <a:pt x="564388" y="0"/>
                </a:moveTo>
                <a:lnTo>
                  <a:pt x="549540" y="2988"/>
                </a:lnTo>
                <a:lnTo>
                  <a:pt x="537432" y="11144"/>
                </a:lnTo>
                <a:lnTo>
                  <a:pt x="529276" y="23252"/>
                </a:lnTo>
                <a:lnTo>
                  <a:pt x="526288" y="38100"/>
                </a:lnTo>
                <a:lnTo>
                  <a:pt x="529276" y="52947"/>
                </a:lnTo>
                <a:lnTo>
                  <a:pt x="537432" y="65055"/>
                </a:lnTo>
                <a:lnTo>
                  <a:pt x="549540" y="73211"/>
                </a:lnTo>
                <a:lnTo>
                  <a:pt x="564388" y="76200"/>
                </a:lnTo>
                <a:lnTo>
                  <a:pt x="579235" y="73211"/>
                </a:lnTo>
                <a:lnTo>
                  <a:pt x="591343" y="65055"/>
                </a:lnTo>
                <a:lnTo>
                  <a:pt x="599499" y="52947"/>
                </a:lnTo>
                <a:lnTo>
                  <a:pt x="601209" y="44450"/>
                </a:lnTo>
                <a:lnTo>
                  <a:pt x="564388" y="44450"/>
                </a:lnTo>
                <a:lnTo>
                  <a:pt x="564388" y="31750"/>
                </a:lnTo>
                <a:lnTo>
                  <a:pt x="601209" y="31750"/>
                </a:lnTo>
                <a:lnTo>
                  <a:pt x="599499" y="23252"/>
                </a:lnTo>
                <a:lnTo>
                  <a:pt x="591343" y="11144"/>
                </a:lnTo>
                <a:lnTo>
                  <a:pt x="579235" y="2988"/>
                </a:lnTo>
                <a:lnTo>
                  <a:pt x="564388" y="0"/>
                </a:lnTo>
                <a:close/>
              </a:path>
              <a:path w="602614" h="76200">
                <a:moveTo>
                  <a:pt x="52756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27566" y="44450"/>
                </a:lnTo>
                <a:lnTo>
                  <a:pt x="526288" y="38100"/>
                </a:lnTo>
                <a:lnTo>
                  <a:pt x="527566" y="31750"/>
                </a:lnTo>
                <a:close/>
              </a:path>
              <a:path w="602614" h="76200">
                <a:moveTo>
                  <a:pt x="601209" y="31750"/>
                </a:moveTo>
                <a:lnTo>
                  <a:pt x="564388" y="31750"/>
                </a:lnTo>
                <a:lnTo>
                  <a:pt x="564388" y="44450"/>
                </a:lnTo>
                <a:lnTo>
                  <a:pt x="601209" y="44450"/>
                </a:lnTo>
                <a:lnTo>
                  <a:pt x="602488" y="38100"/>
                </a:lnTo>
                <a:lnTo>
                  <a:pt x="601209" y="31750"/>
                </a:lnTo>
                <a:close/>
              </a:path>
            </a:pathLst>
          </a:custGeom>
          <a:solidFill>
            <a:srgbClr val="616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58762" y="1035729"/>
            <a:ext cx="1359535" cy="745490"/>
          </a:xfrm>
          <a:custGeom>
            <a:avLst/>
            <a:gdLst/>
            <a:ahLst/>
            <a:cxnLst/>
            <a:rect l="l" t="t" r="r" b="b"/>
            <a:pathLst>
              <a:path w="1359534" h="745489">
                <a:moveTo>
                  <a:pt x="1336548" y="0"/>
                </a:moveTo>
                <a:lnTo>
                  <a:pt x="22859" y="0"/>
                </a:lnTo>
                <a:lnTo>
                  <a:pt x="13983" y="1803"/>
                </a:lnTo>
                <a:lnTo>
                  <a:pt x="6715" y="6715"/>
                </a:lnTo>
                <a:lnTo>
                  <a:pt x="1803" y="13983"/>
                </a:lnTo>
                <a:lnTo>
                  <a:pt x="0" y="22860"/>
                </a:lnTo>
                <a:lnTo>
                  <a:pt x="0" y="722376"/>
                </a:lnTo>
                <a:lnTo>
                  <a:pt x="1803" y="731252"/>
                </a:lnTo>
                <a:lnTo>
                  <a:pt x="6715" y="738520"/>
                </a:lnTo>
                <a:lnTo>
                  <a:pt x="13983" y="743432"/>
                </a:lnTo>
                <a:lnTo>
                  <a:pt x="22859" y="745236"/>
                </a:lnTo>
                <a:lnTo>
                  <a:pt x="1336548" y="745236"/>
                </a:lnTo>
                <a:lnTo>
                  <a:pt x="1345424" y="743432"/>
                </a:lnTo>
                <a:lnTo>
                  <a:pt x="1352692" y="738520"/>
                </a:lnTo>
                <a:lnTo>
                  <a:pt x="1357604" y="731252"/>
                </a:lnTo>
                <a:lnTo>
                  <a:pt x="1359407" y="722376"/>
                </a:lnTo>
                <a:lnTo>
                  <a:pt x="1359407" y="22860"/>
                </a:lnTo>
                <a:lnTo>
                  <a:pt x="1357604" y="13983"/>
                </a:lnTo>
                <a:lnTo>
                  <a:pt x="1352692" y="6715"/>
                </a:lnTo>
                <a:lnTo>
                  <a:pt x="1345424" y="1803"/>
                </a:lnTo>
                <a:lnTo>
                  <a:pt x="1336548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44869" y="1100976"/>
            <a:ext cx="1273428" cy="69429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130"/>
              </a:spcBef>
            </a:pPr>
            <a:r>
              <a:rPr lang="hu-HU" sz="800" b="1" spc="-5" dirty="0" smtClean="0">
                <a:latin typeface="Segoe UI"/>
                <a:cs typeface="Segoe UI"/>
              </a:rPr>
              <a:t>Anyagok hozzáadása</a:t>
            </a:r>
          </a:p>
          <a:p>
            <a:pPr marL="12700" marR="5080">
              <a:lnSpc>
                <a:spcPct val="119700"/>
              </a:lnSpc>
              <a:spcBef>
                <a:spcPts val="130"/>
              </a:spcBef>
            </a:pPr>
            <a:r>
              <a:rPr lang="hr-HR" sz="700" spc="-5" dirty="0" smtClean="0">
                <a:latin typeface="Segoe UI Semilight"/>
                <a:cs typeface="Segoe UI Semilight"/>
              </a:rPr>
              <a:t>Adjon </a:t>
            </a:r>
            <a:r>
              <a:rPr lang="hr-HR" sz="700" spc="-5" dirty="0">
                <a:latin typeface="Segoe UI Semilight"/>
                <a:cs typeface="Segoe UI Semilight"/>
              </a:rPr>
              <a:t>hozzá további tartalmakat, </a:t>
            </a:r>
            <a:r>
              <a:rPr lang="hr-HR" sz="700" spc="-5" dirty="0" smtClean="0">
                <a:latin typeface="Segoe UI Semilight"/>
                <a:cs typeface="Segoe UI Semilight"/>
              </a:rPr>
              <a:t>linkeket, </a:t>
            </a:r>
            <a:r>
              <a:rPr lang="hr-HR" sz="700" spc="-5" dirty="0">
                <a:latin typeface="Segoe UI Semilight"/>
                <a:cs typeface="Segoe UI Semilight"/>
              </a:rPr>
              <a:t>amelyek megkönnyítik a </a:t>
            </a:r>
            <a:r>
              <a:rPr lang="hr-HR" sz="700" spc="-5" dirty="0" smtClean="0">
                <a:latin typeface="Segoe UI Semilight"/>
                <a:cs typeface="Segoe UI Semilight"/>
              </a:rPr>
              <a:t>tanulók számára </a:t>
            </a:r>
            <a:r>
              <a:rPr lang="hr-HR" sz="700" spc="-5" dirty="0">
                <a:latin typeface="Segoe UI Semilight"/>
                <a:cs typeface="Segoe UI Semilight"/>
              </a:rPr>
              <a:t>a feladat </a:t>
            </a:r>
            <a:r>
              <a:rPr lang="hr-HR" sz="700" spc="-5" dirty="0" smtClean="0">
                <a:latin typeface="Segoe UI Semilight"/>
                <a:cs typeface="Segoe UI Semilight"/>
              </a:rPr>
              <a:t>elvégzését.</a:t>
            </a:r>
            <a:endParaRPr sz="700" dirty="0">
              <a:latin typeface="Segoe UI Semilight"/>
              <a:cs typeface="Segoe UI Semi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999218" y="1016710"/>
            <a:ext cx="2290318" cy="735259"/>
          </a:xfrm>
          <a:custGeom>
            <a:avLst/>
            <a:gdLst/>
            <a:ahLst/>
            <a:cxnLst/>
            <a:rect l="l" t="t" r="r" b="b"/>
            <a:pathLst>
              <a:path w="1359534" h="986154">
                <a:moveTo>
                  <a:pt x="1329181" y="0"/>
                </a:moveTo>
                <a:lnTo>
                  <a:pt x="30225" y="0"/>
                </a:lnTo>
                <a:lnTo>
                  <a:pt x="18484" y="2383"/>
                </a:lnTo>
                <a:lnTo>
                  <a:pt x="8874" y="8874"/>
                </a:lnTo>
                <a:lnTo>
                  <a:pt x="2383" y="18484"/>
                </a:lnTo>
                <a:lnTo>
                  <a:pt x="0" y="30225"/>
                </a:lnTo>
                <a:lnTo>
                  <a:pt x="0" y="955801"/>
                </a:lnTo>
                <a:lnTo>
                  <a:pt x="2383" y="967543"/>
                </a:lnTo>
                <a:lnTo>
                  <a:pt x="8874" y="977153"/>
                </a:lnTo>
                <a:lnTo>
                  <a:pt x="18484" y="983644"/>
                </a:lnTo>
                <a:lnTo>
                  <a:pt x="30225" y="986028"/>
                </a:lnTo>
                <a:lnTo>
                  <a:pt x="1329181" y="986028"/>
                </a:lnTo>
                <a:lnTo>
                  <a:pt x="1340923" y="983644"/>
                </a:lnTo>
                <a:lnTo>
                  <a:pt x="1350533" y="977153"/>
                </a:lnTo>
                <a:lnTo>
                  <a:pt x="1357024" y="967543"/>
                </a:lnTo>
                <a:lnTo>
                  <a:pt x="1359407" y="955801"/>
                </a:lnTo>
                <a:lnTo>
                  <a:pt x="1359407" y="30225"/>
                </a:lnTo>
                <a:lnTo>
                  <a:pt x="1357024" y="18484"/>
                </a:lnTo>
                <a:lnTo>
                  <a:pt x="1350533" y="8874"/>
                </a:lnTo>
                <a:lnTo>
                  <a:pt x="1340923" y="2383"/>
                </a:lnTo>
                <a:lnTo>
                  <a:pt x="1329181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999218" y="1106924"/>
            <a:ext cx="239024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1454">
              <a:lnSpc>
                <a:spcPct val="119600"/>
              </a:lnSpc>
              <a:spcBef>
                <a:spcPts val="100"/>
              </a:spcBef>
            </a:pPr>
            <a:r>
              <a:rPr lang="hr-HR" sz="800" b="1" spc="-5" dirty="0">
                <a:latin typeface="Segoe UI"/>
                <a:cs typeface="Segoe UI"/>
              </a:rPr>
              <a:t>Ossza ki a </a:t>
            </a:r>
            <a:r>
              <a:rPr lang="hr-HR" sz="800" b="1" spc="-5" dirty="0" smtClean="0">
                <a:latin typeface="Segoe UI"/>
                <a:cs typeface="Segoe UI"/>
              </a:rPr>
              <a:t>feladatot </a:t>
            </a:r>
            <a:r>
              <a:rPr lang="hr-HR" sz="800" b="1" spc="-5" dirty="0" smtClean="0">
                <a:latin typeface="Segoe UI"/>
                <a:cs typeface="Segoe UI"/>
              </a:rPr>
              <a:t>egy tanulónak </a:t>
            </a:r>
            <a:r>
              <a:rPr lang="hr-HR" sz="800" b="1" spc="-5" dirty="0">
                <a:latin typeface="Segoe UI"/>
                <a:cs typeface="Segoe UI"/>
              </a:rPr>
              <a:t>vagy </a:t>
            </a:r>
            <a:r>
              <a:rPr lang="hr-HR" sz="800" b="1" spc="-5" dirty="0" smtClean="0">
                <a:latin typeface="Segoe UI"/>
                <a:cs typeface="Segoe UI"/>
              </a:rPr>
              <a:t>osztálynak/csoportnak </a:t>
            </a:r>
            <a:r>
              <a:rPr lang="hr-HR" sz="700" spc="-5" dirty="0">
                <a:latin typeface="Segoe UI Semilight"/>
                <a:cs typeface="Segoe UI Semilight"/>
              </a:rPr>
              <a:t>A feladatokat több osztálynak vagy csoportnak is </a:t>
            </a:r>
            <a:r>
              <a:rPr lang="hr-HR" sz="700" spc="-5" dirty="0" smtClean="0">
                <a:latin typeface="Segoe UI Semilight"/>
                <a:cs typeface="Segoe UI Semilight"/>
              </a:rPr>
              <a:t>el lehet </a:t>
            </a:r>
            <a:r>
              <a:rPr lang="hr-HR" sz="700" spc="-5" dirty="0" smtClean="0">
                <a:latin typeface="Segoe UI Semilight"/>
                <a:cs typeface="Segoe UI Semilight"/>
              </a:rPr>
              <a:t>küldeni, </a:t>
            </a:r>
            <a:r>
              <a:rPr lang="hr-HR" sz="700" spc="-5" dirty="0">
                <a:latin typeface="Segoe UI Semilight"/>
                <a:cs typeface="Segoe UI Semilight"/>
              </a:rPr>
              <a:t>vagy személyre szabva akár egy </a:t>
            </a:r>
            <a:r>
              <a:rPr lang="hr-HR" sz="700" spc="-5" dirty="0" smtClean="0">
                <a:latin typeface="Segoe UI Semilight"/>
                <a:cs typeface="Segoe UI Semilight"/>
              </a:rPr>
              <a:t>tanulónak is.</a:t>
            </a:r>
            <a:endParaRPr sz="700" spc="-5" dirty="0">
              <a:latin typeface="Segoe UI Semilight"/>
              <a:cs typeface="Segoe UI Semiligh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99219" y="5806439"/>
            <a:ext cx="1607820" cy="838200"/>
          </a:xfrm>
          <a:custGeom>
            <a:avLst/>
            <a:gdLst/>
            <a:ahLst/>
            <a:cxnLst/>
            <a:rect l="l" t="t" r="r" b="b"/>
            <a:pathLst>
              <a:path w="1607820" h="838200">
                <a:moveTo>
                  <a:pt x="1582165" y="0"/>
                </a:moveTo>
                <a:lnTo>
                  <a:pt x="25653" y="0"/>
                </a:lnTo>
                <a:lnTo>
                  <a:pt x="15698" y="2019"/>
                </a:lnTo>
                <a:lnTo>
                  <a:pt x="7540" y="7527"/>
                </a:lnTo>
                <a:lnTo>
                  <a:pt x="2026" y="15698"/>
                </a:lnTo>
                <a:lnTo>
                  <a:pt x="0" y="25704"/>
                </a:lnTo>
                <a:lnTo>
                  <a:pt x="0" y="812495"/>
                </a:lnTo>
                <a:lnTo>
                  <a:pt x="2026" y="822501"/>
                </a:lnTo>
                <a:lnTo>
                  <a:pt x="7540" y="830672"/>
                </a:lnTo>
                <a:lnTo>
                  <a:pt x="15698" y="836180"/>
                </a:lnTo>
                <a:lnTo>
                  <a:pt x="25653" y="838200"/>
                </a:lnTo>
                <a:lnTo>
                  <a:pt x="1582165" y="838200"/>
                </a:lnTo>
                <a:lnTo>
                  <a:pt x="1592121" y="836180"/>
                </a:lnTo>
                <a:lnTo>
                  <a:pt x="1600279" y="830672"/>
                </a:lnTo>
                <a:lnTo>
                  <a:pt x="1605793" y="822501"/>
                </a:lnTo>
                <a:lnTo>
                  <a:pt x="1607820" y="812495"/>
                </a:lnTo>
                <a:lnTo>
                  <a:pt x="1607820" y="25704"/>
                </a:lnTo>
                <a:lnTo>
                  <a:pt x="1605793" y="15698"/>
                </a:lnTo>
                <a:lnTo>
                  <a:pt x="1600279" y="7527"/>
                </a:lnTo>
                <a:lnTo>
                  <a:pt x="1592121" y="2019"/>
                </a:lnTo>
                <a:lnTo>
                  <a:pt x="1582165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086468" y="5876950"/>
            <a:ext cx="1310005" cy="8068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900"/>
              </a:lnSpc>
              <a:spcBef>
                <a:spcPts val="100"/>
              </a:spcBef>
            </a:pPr>
            <a:r>
              <a:rPr lang="hr-HR" sz="800" b="1" spc="-5" dirty="0" smtClean="0">
                <a:latin typeface="Segoe UI"/>
                <a:cs typeface="Segoe UI"/>
              </a:rPr>
              <a:t>Határidők megszabása </a:t>
            </a:r>
            <a:r>
              <a:rPr lang="hr-HR" sz="700" spc="-5" dirty="0">
                <a:latin typeface="Segoe UI Semilight"/>
                <a:cs typeface="Segoe UI Semilight"/>
              </a:rPr>
              <a:t>Használja a dátum meghatározása opciót é</a:t>
            </a:r>
            <a:r>
              <a:rPr lang="hr-HR" sz="700" spc="-5" dirty="0" smtClean="0">
                <a:latin typeface="Segoe UI Semilight"/>
                <a:cs typeface="Segoe UI Semilight"/>
              </a:rPr>
              <a:t>s </a:t>
            </a:r>
            <a:r>
              <a:rPr lang="hr-HR" sz="700" spc="-5" dirty="0">
                <a:latin typeface="Segoe UI Semilight"/>
                <a:cs typeface="Segoe UI Semilight"/>
              </a:rPr>
              <a:t>az aktiváció időpontját a feladatok </a:t>
            </a:r>
            <a:r>
              <a:rPr lang="hr-HR" sz="700" spc="-5" dirty="0" smtClean="0">
                <a:latin typeface="Segoe UI Semilight"/>
                <a:cs typeface="Segoe UI Semilight"/>
              </a:rPr>
              <a:t>elvégzésére és befejezésére az </a:t>
            </a:r>
            <a:r>
              <a:rPr lang="hr-HR" sz="700" spc="-5" dirty="0">
                <a:latin typeface="Segoe UI Semilight"/>
                <a:cs typeface="Segoe UI Semilight"/>
              </a:rPr>
              <a:t>adott </a:t>
            </a:r>
            <a:r>
              <a:rPr lang="hr-HR" sz="700" spc="-5" dirty="0" smtClean="0">
                <a:latin typeface="Segoe UI Semilight"/>
                <a:cs typeface="Segoe UI Semilight"/>
              </a:rPr>
              <a:t>dátum–idő </a:t>
            </a:r>
            <a:r>
              <a:rPr lang="hr-HR" sz="700" spc="-5" dirty="0">
                <a:latin typeface="Segoe UI Semilight"/>
                <a:cs typeface="Segoe UI Semilight"/>
              </a:rPr>
              <a:t>formátumban</a:t>
            </a:r>
            <a:endParaRPr sz="700" spc="-5" dirty="0">
              <a:latin typeface="Segoe UI Semilight"/>
              <a:cs typeface="Segoe UI Semiligh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53584" y="5803391"/>
            <a:ext cx="1510665" cy="841375"/>
          </a:xfrm>
          <a:custGeom>
            <a:avLst/>
            <a:gdLst/>
            <a:ahLst/>
            <a:cxnLst/>
            <a:rect l="l" t="t" r="r" b="b"/>
            <a:pathLst>
              <a:path w="1510665" h="841375">
                <a:moveTo>
                  <a:pt x="1484502" y="0"/>
                </a:moveTo>
                <a:lnTo>
                  <a:pt x="25780" y="0"/>
                </a:lnTo>
                <a:lnTo>
                  <a:pt x="15751" y="2028"/>
                </a:lnTo>
                <a:lnTo>
                  <a:pt x="7556" y="7559"/>
                </a:lnTo>
                <a:lnTo>
                  <a:pt x="2028" y="15762"/>
                </a:lnTo>
                <a:lnTo>
                  <a:pt x="0" y="25806"/>
                </a:lnTo>
                <a:lnTo>
                  <a:pt x="0" y="815441"/>
                </a:lnTo>
                <a:lnTo>
                  <a:pt x="2028" y="825485"/>
                </a:lnTo>
                <a:lnTo>
                  <a:pt x="7556" y="833688"/>
                </a:lnTo>
                <a:lnTo>
                  <a:pt x="15751" y="839219"/>
                </a:lnTo>
                <a:lnTo>
                  <a:pt x="25780" y="841247"/>
                </a:lnTo>
                <a:lnTo>
                  <a:pt x="1484502" y="841247"/>
                </a:lnTo>
                <a:lnTo>
                  <a:pt x="1494532" y="839219"/>
                </a:lnTo>
                <a:lnTo>
                  <a:pt x="1502727" y="833688"/>
                </a:lnTo>
                <a:lnTo>
                  <a:pt x="1508255" y="825485"/>
                </a:lnTo>
                <a:lnTo>
                  <a:pt x="1510284" y="815441"/>
                </a:lnTo>
                <a:lnTo>
                  <a:pt x="1510284" y="25806"/>
                </a:lnTo>
                <a:lnTo>
                  <a:pt x="1508255" y="15762"/>
                </a:lnTo>
                <a:lnTo>
                  <a:pt x="1502727" y="7559"/>
                </a:lnTo>
                <a:lnTo>
                  <a:pt x="1494532" y="2028"/>
                </a:lnTo>
                <a:lnTo>
                  <a:pt x="1484502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139309" y="5870822"/>
            <a:ext cx="1305560" cy="825867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lang="hr-HR" sz="800" b="1" spc="-5" dirty="0" smtClean="0">
                <a:latin typeface="Segoe UI"/>
                <a:cs typeface="Segoe UI"/>
              </a:rPr>
              <a:t>Saját képszakasz hozzáadása </a:t>
            </a:r>
            <a:r>
              <a:rPr lang="hr-HR" sz="700" spc="-5" dirty="0">
                <a:latin typeface="Segoe UI Semilight"/>
                <a:cs typeface="Segoe UI Semilight"/>
              </a:rPr>
              <a:t>Használjon </a:t>
            </a:r>
            <a:r>
              <a:rPr lang="hr-HR" sz="700" spc="-5" dirty="0" smtClean="0">
                <a:latin typeface="Segoe UI Semilight"/>
                <a:cs typeface="Segoe UI Semilight"/>
              </a:rPr>
              <a:t>alkalmazható </a:t>
            </a:r>
            <a:r>
              <a:rPr lang="hr-HR" sz="700" spc="-5" dirty="0">
                <a:latin typeface="Segoe UI Semilight"/>
                <a:cs typeface="Segoe UI Semilight"/>
              </a:rPr>
              <a:t>és </a:t>
            </a:r>
            <a:r>
              <a:rPr lang="hr-HR" sz="700" spc="-5" dirty="0" smtClean="0">
                <a:latin typeface="Segoe UI Semilight"/>
                <a:cs typeface="Segoe UI Semilight"/>
              </a:rPr>
              <a:t>újra felhasználható szakaszokat</a:t>
            </a:r>
            <a:r>
              <a:rPr lang="sr-Latn-RS" sz="700" spc="-5" dirty="0">
                <a:latin typeface="Segoe UI Semilight"/>
                <a:cs typeface="Segoe UI Semilight"/>
              </a:rPr>
              <a:t>, </a:t>
            </a:r>
            <a:r>
              <a:rPr lang="sr-Latn-RS" sz="700" spc="-5" dirty="0" smtClean="0">
                <a:latin typeface="Segoe UI Semilight"/>
                <a:cs typeface="Segoe UI Semilight"/>
              </a:rPr>
              <a:t>a</a:t>
            </a:r>
            <a:r>
              <a:rPr lang="hr-HR" sz="700" spc="-5" dirty="0" smtClean="0">
                <a:latin typeface="Segoe UI Semilight"/>
                <a:cs typeface="Segoe UI Semilight"/>
              </a:rPr>
              <a:t>melyekre a tanulók hivatkozhatnak, Ön pedig értékelésre használhatja őket.</a:t>
            </a:r>
            <a:r>
              <a:rPr lang="sr-Latn-RS" sz="700" spc="-5" dirty="0" smtClean="0">
                <a:latin typeface="Segoe UI Semilight"/>
                <a:cs typeface="Segoe UI Semilight"/>
              </a:rPr>
              <a:t> </a:t>
            </a:r>
            <a:endParaRPr sz="700" spc="-5" dirty="0">
              <a:latin typeface="Segoe UI Semilight"/>
              <a:cs typeface="Segoe UI Semilight"/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xmlns="" id="{B1D4E32F-B53E-40C4-9495-22BED9CFAA08}"/>
              </a:ext>
            </a:extLst>
          </p:cNvPr>
          <p:cNvCxnSpPr>
            <a:cxnSpLocks/>
          </p:cNvCxnSpPr>
          <p:nvPr/>
        </p:nvCxnSpPr>
        <p:spPr>
          <a:xfrm flipV="1">
            <a:off x="5416194" y="4566359"/>
            <a:ext cx="1374427" cy="1228148"/>
          </a:xfrm>
          <a:prstGeom prst="bentConnector3">
            <a:avLst>
              <a:gd name="adj1" fmla="val 457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xmlns="" id="{C964CF82-5FBA-4AF0-90CB-DFE1595B93D3}"/>
              </a:ext>
            </a:extLst>
          </p:cNvPr>
          <p:cNvCxnSpPr>
            <a:cxnSpLocks/>
          </p:cNvCxnSpPr>
          <p:nvPr/>
        </p:nvCxnSpPr>
        <p:spPr>
          <a:xfrm rot="10800000">
            <a:off x="8999220" y="5489575"/>
            <a:ext cx="525780" cy="313816"/>
          </a:xfrm>
          <a:prstGeom prst="bentConnector3">
            <a:avLst>
              <a:gd name="adj1" fmla="val 46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xmlns="" id="{C6A769C3-5B3F-4418-BB11-06393989DF13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7239001" y="1448123"/>
            <a:ext cx="479296" cy="2517452"/>
          </a:xfrm>
          <a:prstGeom prst="bentConnector4">
            <a:avLst>
              <a:gd name="adj1" fmla="val -47695"/>
              <a:gd name="adj2" fmla="val 56895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xmlns="" id="{03CE6050-75FD-4538-84EC-05A41B0F30D2}"/>
              </a:ext>
            </a:extLst>
          </p:cNvPr>
          <p:cNvCxnSpPr>
            <a:cxnSpLocks/>
          </p:cNvCxnSpPr>
          <p:nvPr/>
        </p:nvCxnSpPr>
        <p:spPr>
          <a:xfrm rot="5400000">
            <a:off x="6908822" y="2644797"/>
            <a:ext cx="3098756" cy="1371600"/>
          </a:xfrm>
          <a:prstGeom prst="bentConnector3">
            <a:avLst>
              <a:gd name="adj1" fmla="val 99963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34FAAB0-B2B3-4205-9622-697C64B0BED2}"/>
              </a:ext>
            </a:extLst>
          </p:cNvPr>
          <p:cNvGrpSpPr/>
          <p:nvPr/>
        </p:nvGrpSpPr>
        <p:grpSpPr>
          <a:xfrm>
            <a:off x="1776755" y="1989581"/>
            <a:ext cx="2466064" cy="3917109"/>
            <a:chOff x="1776755" y="1989581"/>
            <a:chExt cx="2466064" cy="3917109"/>
          </a:xfrm>
        </p:grpSpPr>
        <p:sp>
          <p:nvSpPr>
            <p:cNvPr id="3" name="object 3"/>
            <p:cNvSpPr/>
            <p:nvPr/>
          </p:nvSpPr>
          <p:spPr>
            <a:xfrm>
              <a:off x="1776755" y="1989581"/>
              <a:ext cx="2466064" cy="39171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Picture 1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xmlns="" id="{F837D5CC-ADD1-46C4-8831-7C71FA782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8633" y="2289175"/>
              <a:ext cx="1608719" cy="30660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CC364B0-65EB-424B-9848-2CA5731EE1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939" y="2209735"/>
            <a:ext cx="5334167" cy="300830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0674477" y="508253"/>
            <a:ext cx="12560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3"/>
              </a:rPr>
              <a:t>Learn more about</a:t>
            </a:r>
            <a:r>
              <a:rPr sz="900" b="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3"/>
              </a:rPr>
              <a:t> </a:t>
            </a:r>
            <a:r>
              <a:rPr sz="900" b="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egoe UI Semilight"/>
                <a:cs typeface="Segoe UI Semilight"/>
                <a:hlinkClick r:id="rId3"/>
              </a:rPr>
              <a:t>Teams</a:t>
            </a:r>
            <a:endParaRPr sz="900">
              <a:latin typeface="Segoe UI Semilight"/>
              <a:cs typeface="Segoe UI Semi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988" y="200913"/>
            <a:ext cx="684601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Microsoft </a:t>
            </a:r>
            <a:r>
              <a:rPr lang="en-US" spc="-65" dirty="0"/>
              <a:t>Teams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oktatásban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92987" y="957660"/>
            <a:ext cx="5099303" cy="713657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spcBef>
                <a:spcPts val="645"/>
              </a:spcBef>
            </a:pPr>
            <a:r>
              <a:rPr lang="en-US" sz="2000" dirty="0" err="1" smtClean="0">
                <a:solidFill>
                  <a:srgbClr val="57589B"/>
                </a:solidFill>
                <a:latin typeface="Segoe UI Semilight"/>
                <a:cs typeface="Segoe UI Semilight"/>
              </a:rPr>
              <a:t>Osztályzatok</a:t>
            </a:r>
            <a:endParaRPr sz="2000" dirty="0">
              <a:latin typeface="Segoe UI Semilight"/>
              <a:cs typeface="Segoe UI Semilight"/>
            </a:endParaRPr>
          </a:p>
          <a:p>
            <a:r>
              <a:rPr lang="hu-HU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A</a:t>
            </a:r>
            <a:r>
              <a:rPr lang="en-US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z </a:t>
            </a:r>
            <a:r>
              <a:rPr lang="en-US" sz="1050" spc="-5" dirty="0" err="1" smtClean="0">
                <a:solidFill>
                  <a:srgbClr val="252525"/>
                </a:solidFill>
                <a:latin typeface="Segoe UI Semilight"/>
                <a:cs typeface="Segoe UI Semilight"/>
              </a:rPr>
              <a:t>Osztályzatok</a:t>
            </a:r>
            <a:r>
              <a:rPr lang="en-US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 smtClean="0">
                <a:solidFill>
                  <a:srgbClr val="252525"/>
                </a:solidFill>
                <a:latin typeface="Segoe UI Semilight"/>
                <a:cs typeface="Segoe UI Semilight"/>
              </a:rPr>
              <a:t>ré</a:t>
            </a:r>
            <a:r>
              <a:rPr lang="hu-HU" sz="1050" spc="-5" dirty="0" err="1" smtClean="0">
                <a:solidFill>
                  <a:srgbClr val="252525"/>
                </a:solidFill>
                <a:latin typeface="Segoe UI Semilight"/>
                <a:cs typeface="Segoe UI Semilight"/>
              </a:rPr>
              <a:t>szlegébe</a:t>
            </a:r>
            <a:r>
              <a:rPr lang="hu-HU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hu-HU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írjon </a:t>
            </a:r>
            <a:r>
              <a:rPr lang="en-US" sz="1050" spc="-5" dirty="0" err="1" smtClean="0">
                <a:solidFill>
                  <a:srgbClr val="252525"/>
                </a:solidFill>
                <a:latin typeface="Segoe UI Semilight"/>
                <a:cs typeface="Segoe UI Semilight"/>
              </a:rPr>
              <a:t>visszajelz</a:t>
            </a:r>
            <a:r>
              <a:rPr lang="hu-HU" sz="1050" spc="-5" dirty="0" err="1" smtClean="0">
                <a:solidFill>
                  <a:srgbClr val="252525"/>
                </a:solidFill>
                <a:latin typeface="Segoe UI Semilight"/>
                <a:cs typeface="Segoe UI Semilight"/>
              </a:rPr>
              <a:t>éseket</a:t>
            </a:r>
            <a:r>
              <a:rPr lang="en-US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a </a:t>
            </a:r>
            <a:r>
              <a:rPr lang="hu-HU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tanulóknak</a:t>
            </a:r>
            <a:r>
              <a:rPr lang="en-US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, </a:t>
            </a:r>
            <a:r>
              <a:rPr lang="hu-HU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jegyezze be az </a:t>
            </a:r>
            <a:r>
              <a:rPr lang="en-US" sz="1050" spc="-5" dirty="0" err="1" smtClean="0">
                <a:solidFill>
                  <a:srgbClr val="252525"/>
                </a:solidFill>
                <a:latin typeface="Segoe UI Semilight"/>
                <a:cs typeface="Segoe UI Semilight"/>
              </a:rPr>
              <a:t>osztályzatokat</a:t>
            </a:r>
            <a:r>
              <a:rPr lang="hu-HU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,</a:t>
            </a:r>
            <a:r>
              <a:rPr lang="en-US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252525"/>
                </a:solidFill>
                <a:latin typeface="Segoe UI Semilight"/>
                <a:cs typeface="Segoe UI Semilight"/>
              </a:rPr>
              <a:t>és</a:t>
            </a:r>
            <a:r>
              <a:rPr lang="en-US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en-US" sz="1050" spc="-5" dirty="0" err="1">
                <a:solidFill>
                  <a:srgbClr val="252525"/>
                </a:solidFill>
                <a:latin typeface="Segoe UI Semilight"/>
                <a:cs typeface="Segoe UI Semilight"/>
              </a:rPr>
              <a:t>kövesse</a:t>
            </a:r>
            <a:r>
              <a:rPr lang="en-US" sz="1050" spc="-5" dirty="0">
                <a:solidFill>
                  <a:srgbClr val="252525"/>
                </a:solidFill>
                <a:latin typeface="Segoe UI Semilight"/>
                <a:cs typeface="Segoe UI Semilight"/>
              </a:rPr>
              <a:t> </a:t>
            </a:r>
            <a:r>
              <a:rPr lang="hu-HU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a tanulmányi előmeneteleket</a:t>
            </a:r>
            <a:r>
              <a:rPr lang="en-US" sz="1050" spc="-5" dirty="0" smtClean="0">
                <a:solidFill>
                  <a:srgbClr val="252525"/>
                </a:solidFill>
                <a:latin typeface="Segoe UI Semilight"/>
                <a:cs typeface="Segoe UI Semilight"/>
              </a:rPr>
              <a:t>.</a:t>
            </a:r>
            <a:endParaRPr lang="en-US" sz="1050" spc="-5" dirty="0">
              <a:solidFill>
                <a:srgbClr val="252525"/>
              </a:solidFill>
              <a:latin typeface="Segoe UI Semilight"/>
              <a:cs typeface="Segoe UI Semi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97607" y="5750053"/>
            <a:ext cx="2578735" cy="730122"/>
          </a:xfrm>
          <a:custGeom>
            <a:avLst/>
            <a:gdLst/>
            <a:ahLst/>
            <a:cxnLst/>
            <a:rect l="l" t="t" r="r" b="b"/>
            <a:pathLst>
              <a:path w="2578735" h="840104">
                <a:moveTo>
                  <a:pt x="2552827" y="0"/>
                </a:moveTo>
                <a:lnTo>
                  <a:pt x="25781" y="0"/>
                </a:lnTo>
                <a:lnTo>
                  <a:pt x="15751" y="2024"/>
                </a:lnTo>
                <a:lnTo>
                  <a:pt x="7556" y="7543"/>
                </a:lnTo>
                <a:lnTo>
                  <a:pt x="2028" y="15730"/>
                </a:lnTo>
                <a:lnTo>
                  <a:pt x="0" y="25755"/>
                </a:lnTo>
                <a:lnTo>
                  <a:pt x="0" y="813968"/>
                </a:lnTo>
                <a:lnTo>
                  <a:pt x="2028" y="823993"/>
                </a:lnTo>
                <a:lnTo>
                  <a:pt x="7556" y="832180"/>
                </a:lnTo>
                <a:lnTo>
                  <a:pt x="15751" y="837699"/>
                </a:lnTo>
                <a:lnTo>
                  <a:pt x="25781" y="839724"/>
                </a:lnTo>
                <a:lnTo>
                  <a:pt x="2552827" y="839724"/>
                </a:lnTo>
                <a:lnTo>
                  <a:pt x="2562856" y="837699"/>
                </a:lnTo>
                <a:lnTo>
                  <a:pt x="2571051" y="832180"/>
                </a:lnTo>
                <a:lnTo>
                  <a:pt x="2576579" y="823993"/>
                </a:lnTo>
                <a:lnTo>
                  <a:pt x="2578608" y="813968"/>
                </a:lnTo>
                <a:lnTo>
                  <a:pt x="2578608" y="25755"/>
                </a:lnTo>
                <a:lnTo>
                  <a:pt x="2576579" y="15730"/>
                </a:lnTo>
                <a:lnTo>
                  <a:pt x="2571051" y="7543"/>
                </a:lnTo>
                <a:lnTo>
                  <a:pt x="2562856" y="2024"/>
                </a:lnTo>
                <a:lnTo>
                  <a:pt x="2552827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4222" y="5817177"/>
            <a:ext cx="2386965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r>
              <a:rPr lang="hu-HU" sz="800" b="1" dirty="0" smtClean="0">
                <a:latin typeface="Segoe UI"/>
                <a:cs typeface="Segoe UI"/>
              </a:rPr>
              <a:t>Az </a:t>
            </a:r>
            <a:r>
              <a:rPr lang="hu-HU" sz="800" b="1" dirty="0">
                <a:latin typeface="Segoe UI"/>
                <a:cs typeface="Segoe UI"/>
              </a:rPr>
              <a:t>osztályzatok áttekintése az összes feladat és a diák </a:t>
            </a:r>
            <a:r>
              <a:rPr lang="hu-HU" sz="800" b="1" dirty="0" smtClean="0">
                <a:latin typeface="Segoe UI"/>
                <a:cs typeface="Segoe UI"/>
              </a:rPr>
              <a:t>listáján</a:t>
            </a:r>
            <a:endParaRPr lang="en-US" sz="800" b="1" dirty="0">
              <a:latin typeface="Segoe UI"/>
              <a:cs typeface="Segoe UI"/>
            </a:endParaRPr>
          </a:p>
          <a:p>
            <a:r>
              <a:rPr lang="hu-HU" sz="700" spc="-5" dirty="0">
                <a:latin typeface="Segoe UI Semilight"/>
                <a:cs typeface="Segoe UI Semilight"/>
              </a:rPr>
              <a:t>Az </a:t>
            </a:r>
            <a:r>
              <a:rPr lang="hu-HU" sz="700" spc="-5" dirty="0" smtClean="0">
                <a:latin typeface="Segoe UI Semilight"/>
                <a:cs typeface="Segoe UI Semilight"/>
              </a:rPr>
              <a:t>osztályok/csapatok </a:t>
            </a:r>
            <a:r>
              <a:rPr lang="hu-HU" sz="700" spc="-5" dirty="0">
                <a:latin typeface="Segoe UI Semilight"/>
                <a:cs typeface="Segoe UI Semilight"/>
              </a:rPr>
              <a:t>osztályzatainak áttekintését az egyes </a:t>
            </a:r>
            <a:r>
              <a:rPr lang="hu-HU" sz="700" spc="-5" dirty="0" smtClean="0">
                <a:latin typeface="Segoe UI Semilight"/>
                <a:cs typeface="Segoe UI Semilight"/>
              </a:rPr>
              <a:t>csoportok, </a:t>
            </a:r>
            <a:r>
              <a:rPr lang="hu-HU" sz="700" spc="-5" dirty="0">
                <a:latin typeface="Segoe UI Semilight"/>
                <a:cs typeface="Segoe UI Semilight"/>
              </a:rPr>
              <a:t>osztályok </a:t>
            </a:r>
            <a:r>
              <a:rPr lang="hu-HU" sz="700" spc="-5" dirty="0" smtClean="0">
                <a:latin typeface="Segoe UI Semilight"/>
                <a:cs typeface="Segoe UI Semilight"/>
              </a:rPr>
              <a:t>szakaszban </a:t>
            </a:r>
            <a:r>
              <a:rPr lang="hu-HU" sz="700" spc="-5" dirty="0">
                <a:latin typeface="Segoe UI Semilight"/>
                <a:cs typeface="Segoe UI Semilight"/>
              </a:rPr>
              <a:t>találhatja meg, ahol áttekintheti a </a:t>
            </a:r>
            <a:r>
              <a:rPr lang="hu-HU" sz="700" spc="-5" dirty="0" smtClean="0">
                <a:latin typeface="Segoe UI Semilight"/>
                <a:cs typeface="Segoe UI Semilight"/>
              </a:rPr>
              <a:t>feladatokat, valamint </a:t>
            </a:r>
            <a:r>
              <a:rPr lang="hu-HU" sz="700" spc="-5" dirty="0" smtClean="0">
                <a:latin typeface="Segoe UI Semilight"/>
                <a:cs typeface="Segoe UI Semilight"/>
              </a:rPr>
              <a:t>minden tanulójának előmenetelét vagy egyenként is.</a:t>
            </a:r>
            <a:endParaRPr lang="en-US" sz="700" spc="-5" dirty="0">
              <a:latin typeface="Segoe UI Semilight"/>
              <a:cs typeface="Segoe UI Semi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39456" y="5743955"/>
            <a:ext cx="2577465" cy="841375"/>
          </a:xfrm>
          <a:custGeom>
            <a:avLst/>
            <a:gdLst/>
            <a:ahLst/>
            <a:cxnLst/>
            <a:rect l="l" t="t" r="r" b="b"/>
            <a:pathLst>
              <a:path w="2577465" h="841375">
                <a:moveTo>
                  <a:pt x="2551303" y="0"/>
                </a:moveTo>
                <a:lnTo>
                  <a:pt x="25780" y="0"/>
                </a:lnTo>
                <a:lnTo>
                  <a:pt x="15751" y="2028"/>
                </a:lnTo>
                <a:lnTo>
                  <a:pt x="7556" y="7559"/>
                </a:lnTo>
                <a:lnTo>
                  <a:pt x="2028" y="15762"/>
                </a:lnTo>
                <a:lnTo>
                  <a:pt x="0" y="25806"/>
                </a:lnTo>
                <a:lnTo>
                  <a:pt x="0" y="815441"/>
                </a:lnTo>
                <a:lnTo>
                  <a:pt x="2028" y="825485"/>
                </a:lnTo>
                <a:lnTo>
                  <a:pt x="7556" y="833688"/>
                </a:lnTo>
                <a:lnTo>
                  <a:pt x="15751" y="839219"/>
                </a:lnTo>
                <a:lnTo>
                  <a:pt x="25780" y="841248"/>
                </a:lnTo>
                <a:lnTo>
                  <a:pt x="2551303" y="841248"/>
                </a:lnTo>
                <a:lnTo>
                  <a:pt x="2561332" y="839219"/>
                </a:lnTo>
                <a:lnTo>
                  <a:pt x="2569527" y="833688"/>
                </a:lnTo>
                <a:lnTo>
                  <a:pt x="2575055" y="825485"/>
                </a:lnTo>
                <a:lnTo>
                  <a:pt x="2577084" y="815441"/>
                </a:lnTo>
                <a:lnTo>
                  <a:pt x="2577084" y="25806"/>
                </a:lnTo>
                <a:lnTo>
                  <a:pt x="2575055" y="15762"/>
                </a:lnTo>
                <a:lnTo>
                  <a:pt x="2569527" y="7559"/>
                </a:lnTo>
                <a:lnTo>
                  <a:pt x="2561332" y="2028"/>
                </a:lnTo>
                <a:lnTo>
                  <a:pt x="2551303" y="0"/>
                </a:lnTo>
                <a:close/>
              </a:path>
            </a:pathLst>
          </a:custGeom>
          <a:solidFill>
            <a:srgbClr val="F3F1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25561" y="5815685"/>
            <a:ext cx="227393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hr-HR" sz="800" b="1" dirty="0" smtClean="0">
                <a:latin typeface="Segoe UI"/>
                <a:cs typeface="Segoe UI"/>
              </a:rPr>
              <a:t>Adja </a:t>
            </a:r>
            <a:r>
              <a:rPr lang="hr-HR" sz="800" b="1" dirty="0">
                <a:latin typeface="Segoe UI"/>
                <a:cs typeface="Segoe UI"/>
              </a:rPr>
              <a:t>vissza és nézze át a feladatokat a visszajelzések mechanizmus használatával</a:t>
            </a:r>
            <a:endParaRPr lang="en-US" sz="800" b="1" dirty="0">
              <a:latin typeface="Segoe UI"/>
              <a:cs typeface="Segoe UI"/>
            </a:endParaRPr>
          </a:p>
          <a:p>
            <a:r>
              <a:rPr lang="hu-HU" sz="700" spc="-5" dirty="0" smtClean="0">
                <a:latin typeface="Segoe UI Semilight"/>
                <a:cs typeface="Segoe UI Semilight"/>
              </a:rPr>
              <a:t>Tegyen megjegyzéseket</a:t>
            </a:r>
            <a:r>
              <a:rPr lang="en-US" sz="700" spc="-5" dirty="0" smtClean="0">
                <a:latin typeface="Segoe UI Semilight"/>
                <a:cs typeface="Segoe UI Semilight"/>
              </a:rPr>
              <a:t>,</a:t>
            </a:r>
            <a:r>
              <a:rPr lang="hu-HU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 err="1" smtClean="0">
                <a:latin typeface="Segoe UI Semilight"/>
                <a:cs typeface="Segoe UI Semilight"/>
              </a:rPr>
              <a:t>használjon</a:t>
            </a:r>
            <a:r>
              <a:rPr lang="en-US" sz="700" spc="-5" dirty="0" smtClean="0">
                <a:latin typeface="Segoe UI Semilight"/>
                <a:cs typeface="Segoe UI Semilight"/>
              </a:rPr>
              <a:t> </a:t>
            </a:r>
            <a:r>
              <a:rPr lang="en-US" sz="700" spc="-5" dirty="0" err="1">
                <a:latin typeface="Segoe UI Semilight"/>
                <a:cs typeface="Segoe UI Semilight"/>
              </a:rPr>
              <a:t>kiegész</a:t>
            </a:r>
            <a:r>
              <a:rPr lang="hu-HU" sz="700" spc="-5" dirty="0" err="1">
                <a:latin typeface="Segoe UI Semilight"/>
                <a:cs typeface="Segoe UI Semilight"/>
              </a:rPr>
              <a:t>ítéseket</a:t>
            </a:r>
            <a:r>
              <a:rPr lang="hu-HU" sz="700" spc="-5" dirty="0">
                <a:latin typeface="Segoe UI Semilight"/>
                <a:cs typeface="Segoe UI Semilight"/>
              </a:rPr>
              <a:t>,osztályozás </a:t>
            </a:r>
            <a:r>
              <a:rPr lang="hu-HU" sz="700" spc="-5" dirty="0" smtClean="0">
                <a:latin typeface="Segoe UI Semilight"/>
                <a:cs typeface="Segoe UI Semilight"/>
              </a:rPr>
              <a:t>előre meghatározott követelmények szerint</a:t>
            </a:r>
            <a:r>
              <a:rPr lang="hu-HU" sz="700" spc="-5" dirty="0" smtClean="0">
                <a:latin typeface="Segoe UI Semilight"/>
                <a:cs typeface="Segoe UI Semilight"/>
              </a:rPr>
              <a:t>, ellenőrizze </a:t>
            </a:r>
            <a:r>
              <a:rPr lang="hu-HU" sz="700" spc="-5" dirty="0">
                <a:latin typeface="Segoe UI Semilight"/>
                <a:cs typeface="Segoe UI Semilight"/>
              </a:rPr>
              <a:t>a munkák </a:t>
            </a:r>
            <a:r>
              <a:rPr lang="hu-HU" sz="700" spc="-5" dirty="0" smtClean="0">
                <a:latin typeface="Segoe UI Semilight"/>
                <a:cs typeface="Segoe UI Semilight"/>
              </a:rPr>
              <a:t>hasonlóságát stb.</a:t>
            </a:r>
            <a:endParaRPr lang="en-US" sz="700" spc="-5" dirty="0">
              <a:latin typeface="Segoe UI Semilight"/>
              <a:cs typeface="Segoe UI Semiligh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BD30DC9-5859-4ABD-BB28-700DA4B50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2209735"/>
            <a:ext cx="6305620" cy="301460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5219305C-7CAA-4925-BAAA-D45599E8CA54}"/>
              </a:ext>
            </a:extLst>
          </p:cNvPr>
          <p:cNvCxnSpPr>
            <a:cxnSpLocks/>
          </p:cNvCxnSpPr>
          <p:nvPr/>
        </p:nvCxnSpPr>
        <p:spPr>
          <a:xfrm flipV="1">
            <a:off x="2362200" y="3813175"/>
            <a:ext cx="0" cy="1942281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06F4D99F-A357-4390-B4CE-AEF404E37D9E}"/>
              </a:ext>
            </a:extLst>
          </p:cNvPr>
          <p:cNvCxnSpPr>
            <a:cxnSpLocks/>
          </p:cNvCxnSpPr>
          <p:nvPr/>
        </p:nvCxnSpPr>
        <p:spPr>
          <a:xfrm flipV="1">
            <a:off x="3471941" y="3801674"/>
            <a:ext cx="0" cy="1942281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0FD0E475-EBEB-4920-81E7-4D054FDB9EB6}"/>
              </a:ext>
            </a:extLst>
          </p:cNvPr>
          <p:cNvCxnSpPr>
            <a:cxnSpLocks/>
          </p:cNvCxnSpPr>
          <p:nvPr/>
        </p:nvCxnSpPr>
        <p:spPr>
          <a:xfrm flipV="1">
            <a:off x="9448800" y="4346575"/>
            <a:ext cx="0" cy="139738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29139A941C254BAE7733290490AB02" ma:contentTypeVersion="12" ma:contentTypeDescription="Create a new document." ma:contentTypeScope="" ma:versionID="e8ac5a017d1d911936f046cca0af7f1b">
  <xsd:schema xmlns:xsd="http://www.w3.org/2001/XMLSchema" xmlns:xs="http://www.w3.org/2001/XMLSchema" xmlns:p="http://schemas.microsoft.com/office/2006/metadata/properties" xmlns:ns3="f52d5fce-cc79-426a-b97a-c2fc6da54ac9" xmlns:ns4="a9e9a5f2-eb26-410f-b8f5-1589522d4146" targetNamespace="http://schemas.microsoft.com/office/2006/metadata/properties" ma:root="true" ma:fieldsID="c34df0fe652d4255ec469959a68ae663" ns3:_="" ns4:_="">
    <xsd:import namespace="f52d5fce-cc79-426a-b97a-c2fc6da54ac9"/>
    <xsd:import namespace="a9e9a5f2-eb26-410f-b8f5-1589522d41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d5fce-cc79-426a-b97a-c2fc6da54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9a5f2-eb26-410f-b8f5-1589522d414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52d5fce-cc79-426a-b97a-c2fc6da54ac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42F513-AE57-41E1-9870-7F5EBAE89F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2d5fce-cc79-426a-b97a-c2fc6da54ac9"/>
    <ds:schemaRef ds:uri="a9e9a5f2-eb26-410f-b8f5-1589522d41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CABB2D-6319-494B-ADFE-F128BCF24EF2}">
  <ds:schemaRefs>
    <ds:schemaRef ds:uri="a9e9a5f2-eb26-410f-b8f5-1589522d414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52d5fce-cc79-426a-b97a-c2fc6da54ac9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7D8B165-8D09-42D8-B099-1DF1A5DC47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</TotalTime>
  <Words>2132</Words>
  <Application>Microsoft Office PowerPoint</Application>
  <PresentationFormat>Egyéni</PresentationFormat>
  <Paragraphs>161</Paragraphs>
  <Slides>13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 Theme</vt:lpstr>
      <vt:lpstr>Microsoft Teams az oktatásban</vt:lpstr>
      <vt:lpstr>Microsoft Teams az oktatásban</vt:lpstr>
      <vt:lpstr>Microsoft Teams az oktatásban</vt:lpstr>
      <vt:lpstr>Microsoft Teams az oktatásban</vt:lpstr>
      <vt:lpstr>Microsoft Teams az oktatásban</vt:lpstr>
      <vt:lpstr>Microsoft Teams az oktatásban</vt:lpstr>
      <vt:lpstr>Microsoft Teams az oktatásban</vt:lpstr>
      <vt:lpstr>Microsoft Teams az oktatásban</vt:lpstr>
      <vt:lpstr>Microsoft Teams az oktatásban</vt:lpstr>
      <vt:lpstr>Microsoft Teams az oktatásban</vt:lpstr>
      <vt:lpstr>Microsoft Teams az oktatásban</vt:lpstr>
      <vt:lpstr>Microsoft Teams az oktatásban</vt:lpstr>
      <vt:lpstr>Microsoft Teams az oktatásban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Teams for Education</dc:title>
  <dc:creator>Sead Borovina</dc:creator>
  <cp:lastModifiedBy>Czini Zoli</cp:lastModifiedBy>
  <cp:revision>162</cp:revision>
  <dcterms:created xsi:type="dcterms:W3CDTF">2020-03-12T15:47:17Z</dcterms:created>
  <dcterms:modified xsi:type="dcterms:W3CDTF">2020-04-02T12:10:39Z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2020-03-09T00:00:00Z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2020-03-12T00:00:00Z</vt:filetime>
  </property>
  <property fmtid="{D5CDD505-2E9C-101B-9397-08002B2CF9AE}" pid="5" name="ContentTypeId">
    <vt:lpwstr>0x010100DE29139A941C254BAE7733290490AB02</vt:lpwstr>
  </property>
  <property fmtid="{D5CDD505-2E9C-101B-9397-08002B2CF9AE}" pid="6" name="MSIP_Label_f42aa342-8706-4288-bd11-ebb85995028c_Enabled">
    <vt:lpwstr>True</vt:lpwstr>
  </property>
  <property fmtid="{D5CDD505-2E9C-101B-9397-08002B2CF9AE}" pid="7" name="MSIP_Label_f42aa342-8706-4288-bd11-ebb85995028c_SiteId">
    <vt:lpwstr>72f988bf-86f1-41af-91ab-2d7cd011db47</vt:lpwstr>
  </property>
  <property fmtid="{D5CDD505-2E9C-101B-9397-08002B2CF9AE}" pid="8" name="MSIP_Label_f42aa342-8706-4288-bd11-ebb85995028c_Owner">
    <vt:lpwstr>seadb@microsoft.com</vt:lpwstr>
  </property>
  <property fmtid="{D5CDD505-2E9C-101B-9397-08002B2CF9AE}" pid="9" name="MSIP_Label_f42aa342-8706-4288-bd11-ebb85995028c_SetDate">
    <vt:lpwstr>2020-03-16T11:30:29.7776096Z</vt:lpwstr>
  </property>
  <property fmtid="{D5CDD505-2E9C-101B-9397-08002B2CF9AE}" pid="10" name="MSIP_Label_f42aa342-8706-4288-bd11-ebb85995028c_Name">
    <vt:lpwstr>General</vt:lpwstr>
  </property>
  <property fmtid="{D5CDD505-2E9C-101B-9397-08002B2CF9AE}" pid="11" name="MSIP_Label_f42aa342-8706-4288-bd11-ebb85995028c_Application">
    <vt:lpwstr>Microsoft Azure Information Protection</vt:lpwstr>
  </property>
  <property fmtid="{D5CDD505-2E9C-101B-9397-08002B2CF9AE}" pid="12" name="MSIP_Label_f42aa342-8706-4288-bd11-ebb85995028c_ActionId">
    <vt:lpwstr>dd2c98e5-9a27-4804-941e-fcb359f45a29</vt:lpwstr>
  </property>
  <property fmtid="{D5CDD505-2E9C-101B-9397-08002B2CF9AE}" pid="13" name="MSIP_Label_f42aa342-8706-4288-bd11-ebb85995028c_Extended_MSFT_Method">
    <vt:lpwstr>Automatic</vt:lpwstr>
  </property>
  <property fmtid="{D5CDD505-2E9C-101B-9397-08002B2CF9AE}" pid="14" name="Sensitivity">
    <vt:lpwstr>General</vt:lpwstr>
  </property>
</Properties>
</file>